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5"/>
  </p:notesMasterIdLst>
  <p:sldIdLst>
    <p:sldId id="256" r:id="rId2"/>
    <p:sldId id="312" r:id="rId3"/>
    <p:sldId id="311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Промежуточная оценка готовности</a:t>
            </a:r>
          </a:p>
          <a:p>
            <a:pPr>
              <a:defRPr/>
            </a:pPr>
            <a:r>
              <a:rPr lang="ru-RU" dirty="0" smtClean="0"/>
              <a:t>к инновационной деятельности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 готовности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09-4264-881E-00D1A6D9C8E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009-4264-881E-00D1A6D9C8EF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772-4CDF-A86F-128FD60BE0A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772-4CDF-A86F-128FD60BE0A2}"/>
              </c:ext>
            </c:extLst>
          </c:dPt>
          <c:dLbls>
            <c:dLbl>
              <c:idx val="0"/>
              <c:layout>
                <c:manualLayout>
                  <c:x val="-0.13261718749999993"/>
                  <c:y val="-2.21188357950518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973425196850391E-2"/>
                      <c:h val="0.136056874099131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009-4264-881E-00D1A6D9C8EF}"/>
                </c:ext>
              </c:extLst>
            </c:dLbl>
            <c:dLbl>
              <c:idx val="1"/>
              <c:layout>
                <c:manualLayout>
                  <c:x val="0.12907611035925193"/>
                  <c:y val="3.54525548166749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582677165354326E-2"/>
                      <c:h val="0.115125047314650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009-4264-881E-00D1A6D9C8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44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09-4264-881E-00D1A6D9C8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6D082-B5E2-496C-8B58-C12F00FF40DE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EE2DE-F3D3-41C6-8BB7-1AAE25E03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72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EE2DE-F3D3-41C6-8BB7-1AAE25E0341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01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EE2DE-F3D3-41C6-8BB7-1AAE25E0341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378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9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205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014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506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3755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863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29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278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25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05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31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2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943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98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BA634-ADCF-4A86-A31C-4CCEC46C767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F802030-C2F9-48DB-8081-A949AC4E0D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43spb.tvoysadik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ngmsys.com/images/2017/01/04/teamwork-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343" y="2621038"/>
            <a:ext cx="2446303" cy="17922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21055" y="1036300"/>
            <a:ext cx="9500839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СЕТЕВОЕ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ВЗАИМОДЕЙСТВИЕ: ГБДОУ ДЕТСКИЕ САДЫ </a:t>
            </a:r>
            <a:r>
              <a:rPr lang="ru-RU" sz="1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37, №40, №43, №44, </a:t>
            </a:r>
            <a:r>
              <a:rPr lang="ru-RU" sz="1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№55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1054" y="1249564"/>
            <a:ext cx="9757318" cy="981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«Формирование инновационной культуры педагога в условиях сетевого взаимодействия»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8100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Промежуточный 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итог:</a:t>
            </a:r>
          </a:p>
          <a:p>
            <a:pPr marR="38100" algn="ctr">
              <a:lnSpc>
                <a:spcPct val="107000"/>
              </a:lnSpc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566" y="2141974"/>
            <a:ext cx="81292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855345" indent="-285750" algn="ctr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Диагностическая</a:t>
            </a:r>
            <a:r>
              <a:rPr lang="ru-RU" sz="1200" b="1" spc="-55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карта </a:t>
            </a:r>
            <a:r>
              <a:rPr lang="ru-RU" sz="1200" b="1" spc="-45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«Оценка</a:t>
            </a:r>
            <a:r>
              <a:rPr lang="ru-RU" sz="1200" b="1" spc="-4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готовности</a:t>
            </a:r>
            <a:r>
              <a:rPr lang="ru-RU" sz="1200" b="1" spc="-3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педагога к</a:t>
            </a:r>
            <a:r>
              <a:rPr lang="ru-RU" sz="1200" b="1" spc="-5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участию</a:t>
            </a:r>
            <a:r>
              <a:rPr lang="ru-RU" sz="1200" b="1" spc="-5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200" b="1" spc="-4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инновационной</a:t>
            </a:r>
            <a:r>
              <a:rPr lang="ru-RU" sz="1200" b="1" spc="-55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spc="-1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деятельности»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567" y="2484125"/>
            <a:ext cx="9855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339725" indent="-1714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Анкета</a:t>
            </a:r>
            <a:r>
              <a:rPr lang="ru-RU" sz="1200" b="1" spc="-5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</a:t>
            </a:r>
            <a:r>
              <a:rPr lang="ru-RU" sz="1200" b="1" spc="-3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</a:t>
            </a:r>
            <a:r>
              <a:rPr lang="ru-RU" sz="1200" b="1" spc="-5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«Готовность к участию</a:t>
            </a:r>
            <a:r>
              <a:rPr lang="ru-RU" sz="1200" b="1" spc="-3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1200" b="1" spc="-5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инновационной</a:t>
            </a:r>
            <a:r>
              <a:rPr lang="ru-RU" sz="1200" b="1" spc="-5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spc="-1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деятельности»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2969" y="3254427"/>
            <a:ext cx="7571678" cy="2596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785" marR="168275"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Практическая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значимость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продукта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позволит выявить уровень готовности педагогических работников к инновационной деятельности. </a:t>
            </a: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1785" marR="168275" algn="just">
              <a:lnSpc>
                <a:spcPct val="107000"/>
              </a:lnSpc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ориентирован на: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специалистов ГБДОУ, включенных в сетевое взаимодействие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 учреждения ГБДОУ№43 раздел «Инновационная деятельность»  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43spb.tvoysadik.ru</a:t>
            </a:r>
            <a:endParaRPr lang="ru-RU" sz="12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задачи</a:t>
            </a:r>
            <a:endParaRPr lang="ru-RU" sz="12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Методическая разработка «Корреляция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инновационной культуры и уровня развития профессиональных компетенций педагога ДОУ».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Банк материалов «Новые формы и методы сетевого взаимодействия для развития инновационной культуры педагога ДОУ»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2860" y="2692544"/>
            <a:ext cx="6911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формирования готовности педагогов к реализации</a:t>
            </a:r>
            <a:b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инновационной деятельности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96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20751"/>
            <a:ext cx="8596668" cy="605883"/>
          </a:xfrm>
        </p:spPr>
        <p:txBody>
          <a:bodyPr>
            <a:normAutofit/>
          </a:bodyPr>
          <a:lstStyle/>
          <a:p>
            <a:pPr algn="ctr"/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ФОРМИРОВАНИЯ ГОТОВНОСТИ ПЕДАГОГОВ К </a:t>
            </a: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b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ДЕЯТЕЛЬНОСТИ</a:t>
            </a: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601134" y="1539333"/>
            <a:ext cx="1695450" cy="742950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МОТИВАЦИОННЫЙ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677334" y="2525286"/>
            <a:ext cx="1514475" cy="695325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677334" y="3533310"/>
            <a:ext cx="1619250" cy="804545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667809" y="4650554"/>
            <a:ext cx="1704975" cy="804545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1943" y="1226634"/>
            <a:ext cx="8858992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150" indent="-5080">
              <a:lnSpc>
                <a:spcPct val="107000"/>
              </a:lnSpc>
            </a:pPr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1150" indent="-5080">
              <a:lnSpc>
                <a:spcPct val="107000"/>
              </a:lnSpc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Исследовательская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процедура готовности к инновационной деятельности была определена путем рассмотрения выделанных нами критериев. </a:t>
            </a:r>
          </a:p>
          <a:p>
            <a:pPr marL="311150" indent="-5080">
              <a:lnSpc>
                <a:spcPct val="107000"/>
              </a:lnSpc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Апробация прошла на 117 педагогах из 5 сетевых детских садов.</a:t>
            </a:r>
          </a:p>
          <a:p>
            <a:pPr marL="311150" indent="-5080">
              <a:lnSpc>
                <a:spcPct val="107000"/>
              </a:lnSpc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результате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были получены следующие результаты.</a:t>
            </a:r>
            <a:endParaRPr lang="ru-RU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/>
          </p:nvPr>
        </p:nvGraphicFramePr>
        <p:xfrm>
          <a:off x="3401121" y="2682097"/>
          <a:ext cx="6122889" cy="3937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843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20751"/>
            <a:ext cx="8596668" cy="605883"/>
          </a:xfrm>
        </p:spPr>
        <p:txBody>
          <a:bodyPr>
            <a:normAutofit/>
          </a:bodyPr>
          <a:lstStyle/>
          <a:p>
            <a:pPr algn="ctr"/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ФОРМИРОВАНИЯ ГОТОВНОСТИ ПЕДАГОГОВ К </a:t>
            </a: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b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ДЕЯТЕЛЬНОСТИ</a:t>
            </a: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677334" y="1117213"/>
            <a:ext cx="1695450" cy="742950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МОТИВАЦИОННЫЙ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3311928" y="1195736"/>
            <a:ext cx="1514475" cy="695325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5588985" y="1111738"/>
            <a:ext cx="1619250" cy="804545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7749423" y="1086415"/>
            <a:ext cx="1704975" cy="804545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ЛИЧНОСТНЫЙ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0" y="1916284"/>
            <a:ext cx="2820459" cy="2477296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69850">
              <a:lnSpc>
                <a:spcPct val="107000"/>
              </a:lnSpc>
              <a:spcAft>
                <a:spcPts val="0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9850">
              <a:lnSpc>
                <a:spcPct val="107000"/>
              </a:lnSpc>
              <a:spcAft>
                <a:spcPts val="0"/>
              </a:spcAft>
            </a:pPr>
            <a:r>
              <a:rPr lang="ru-RU" sz="9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и стремление к профессиональному саморазвитию в области инновационной деятельности, </a:t>
            </a:r>
            <a:r>
              <a:rPr lang="ru-RU" sz="9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Личностному </a:t>
            </a: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росту через повышение образовательного уровня в вопросах </a:t>
            </a:r>
            <a:r>
              <a:rPr lang="ru-RU" sz="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инноватики</a:t>
            </a: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Характеризуется отношением педагогов к проблеме необходимости внедрения инновационных технологий в образовательный процесс устойчивым интересом к теоретическим </a:t>
            </a:r>
            <a:r>
              <a:rPr lang="ru-RU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проблемам, научным исследованиям и практической деятельности в области инноваций. </a:t>
            </a:r>
            <a:endParaRPr lang="ru-RU" sz="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9850">
              <a:lnSpc>
                <a:spcPct val="107000"/>
              </a:lnSpc>
              <a:spcAft>
                <a:spcPts val="0"/>
              </a:spcAft>
            </a:pPr>
            <a:r>
              <a:rPr lang="ru-RU" sz="9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Вертикальный свиток 11"/>
          <p:cNvSpPr/>
          <p:nvPr/>
        </p:nvSpPr>
        <p:spPr>
          <a:xfrm>
            <a:off x="2820459" y="2096427"/>
            <a:ext cx="2398775" cy="4125951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базовый уровень и качество знаний, степень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информированност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по вопросам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инноватики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Характеризуется уровнем теоретических, практических и методических знаний педагога, степенью владения и умением оперировать основными понятиями, категориями и закономерностями в области инновационной деятельности.</a:t>
            </a:r>
          </a:p>
        </p:txBody>
      </p:sp>
      <p:sp>
        <p:nvSpPr>
          <p:cNvPr id="13" name="Вертикальный свиток 12"/>
          <p:cNvSpPr/>
          <p:nvPr/>
        </p:nvSpPr>
        <p:spPr>
          <a:xfrm>
            <a:off x="5004711" y="2121649"/>
            <a:ext cx="2495550" cy="3256157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445">
              <a:lnSpc>
                <a:spcPct val="99000"/>
              </a:lnSpc>
              <a:spcAft>
                <a:spcPts val="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степень владения умениями и навыками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инновационной деятельности. Данный компонент характеризуется умениями перевести знания в область практического применения.</a:t>
            </a: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7403486" y="2096427"/>
            <a:ext cx="2476500" cy="3705225"/>
          </a:xfrm>
          <a:prstGeom prst="vertic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способность к адекватной оценке себя как личности, профессионала, субъекта образовательного процесса в области инновационной деятельности, творческие способности.</a:t>
            </a:r>
          </a:p>
        </p:txBody>
      </p:sp>
    </p:spTree>
    <p:extLst>
      <p:ext uri="{BB962C8B-B14F-4D97-AF65-F5344CB8AC3E}">
        <p14:creationId xmlns:p14="http://schemas.microsoft.com/office/powerpoint/2010/main" val="278260941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583</TotalTime>
  <Words>336</Words>
  <Application>Microsoft Office PowerPoint</Application>
  <PresentationFormat>Широкоэкранный</PresentationFormat>
  <Paragraphs>45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КРИТЕРИИ ФОРМИРОВАНИЯ ГОТОВНОСТИ ПЕДАГОГОВ К РЕАЛИЗАЦИИ  ИННОВАЦИОННОЙ ДЕЯТЕЛЬНОСТИ</vt:lpstr>
      <vt:lpstr>КРИТЕРИИ ФОРМИРОВАНИЯ ГОТОВНОСТИ ПЕДАГОГОВ К РЕАЛИЗАЦИИ  ИННОВАЦИОННОЙ ДЕЯТЕЛЬНОСТИ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 программы развития</dc:title>
  <dc:creator>Елена Курцева</dc:creator>
  <cp:lastModifiedBy>Людмила Коршунова</cp:lastModifiedBy>
  <cp:revision>55</cp:revision>
  <dcterms:created xsi:type="dcterms:W3CDTF">2018-12-04T15:11:14Z</dcterms:created>
  <dcterms:modified xsi:type="dcterms:W3CDTF">2021-12-07T12:19:31Z</dcterms:modified>
</cp:coreProperties>
</file>