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5"/>
  </p:notesMasterIdLst>
  <p:sldIdLst>
    <p:sldId id="256" r:id="rId2"/>
    <p:sldId id="272" r:id="rId3"/>
    <p:sldId id="286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61" autoAdjust="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оценка 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en-US"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 садов</a:t>
            </a:r>
          </a:p>
        </c:rich>
      </c:tx>
      <c:layout>
        <c:manualLayout>
          <c:xMode val="edge"/>
          <c:yMode val="edge"/>
          <c:x val="0.18684110065560475"/>
          <c:y val="2.057334799844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готовности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09-4264-881E-00D1A6D9C8EF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009-4264-881E-00D1A6D9C8E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C45-4748-857B-BBDD159602B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45-4748-857B-BBDD159602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A2A643E-A087-455D-9166-5EF27ED0AD8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09-4264-881E-00D1A6D9C8E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1F08124-EE60-4247-BF6D-971BAB4D072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09-4264-881E-00D1A6D9C8EF}"/>
                </c:ext>
              </c:extLst>
            </c:dLbl>
            <c:dLbl>
              <c:idx val="2"/>
              <c:layout>
                <c:manualLayout>
                  <c:x val="1.9068463957291248E-3"/>
                  <c:y val="0.2090309215069439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F4467A13-5220-489B-A444-25AE5E6EF08D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C45-4748-857B-BBDD159602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45-4748-857B-BBDD159602B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44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9-4264-881E-00D1A6D9C8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en-US"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r>
              <a:rPr lang="ru-RU" sz="1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 садов</a:t>
            </a:r>
          </a:p>
        </c:rich>
      </c:tx>
      <c:layout>
        <c:manualLayout>
          <c:xMode val="edge"/>
          <c:yMode val="edge"/>
          <c:x val="0.18684110065560475"/>
          <c:y val="2.057334799844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готовности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09-4264-881E-00D1A6D9C8EF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009-4264-881E-00D1A6D9C8E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C45-4748-857B-BBDD159602B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45-4748-857B-BBDD159602B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62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09-4264-881E-00D1A6D9C8E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09-4264-881E-00D1A6D9C8EF}"/>
                </c:ext>
              </c:extLst>
            </c:dLbl>
            <c:dLbl>
              <c:idx val="2"/>
              <c:layout>
                <c:manualLayout>
                  <c:x val="1.9068463957291248E-3"/>
                  <c:y val="0.2090309215069439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F4467A13-5220-489B-A444-25AE5E6EF08D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C45-4748-857B-BBDD159602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45-4748-857B-BBDD159602B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44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9-4264-881E-00D1A6D9C8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D082-B5E2-496C-8B58-C12F00FF40DE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EE2DE-F3D3-41C6-8BB7-1AAE25E0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2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EE2DE-F3D3-41C6-8BB7-1AAE25E0341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7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9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0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1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0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75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6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9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5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6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9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A634-ADCF-4A86-A31C-4CCEC46C767B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802030-C2F9-48DB-8081-A949AC4E0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gmsys.com/images/2017/01/04/teamwork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40674" y="142505"/>
            <a:ext cx="8562109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СЕТЕВОЕ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ВЗАИМОДЕЙСТВИЕ: ГБДОУ ДЕТСКИЕ САДЫ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37, </a:t>
            </a: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40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43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44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55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428" y="453342"/>
            <a:ext cx="9843128" cy="14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отчет по работе ММО№6 за 2021-2022 учебный год.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ММО №6 в данном учебном году принимало активное участие в инновационной деятельности по теме: «Формирование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инновационной культуры педагога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сетевого взаимодействия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данной проведенной работе были достигнуты следующие результаты: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417" y="2002653"/>
            <a:ext cx="59943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55345" algn="ctr"/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55345"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апробирована </a:t>
            </a:r>
          </a:p>
          <a:p>
            <a:pPr marR="855345"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иагностическая</a:t>
            </a:r>
            <a:r>
              <a:rPr lang="ru-RU" sz="1600" b="1" spc="-5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</a:t>
            </a:r>
            <a:r>
              <a:rPr lang="ru-RU" sz="1600" b="1" spc="-4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855345"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  <a:r>
              <a:rPr lang="ru-RU" sz="1600" b="1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готовности</a:t>
            </a:r>
            <a:r>
              <a:rPr lang="ru-RU" sz="16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b="1" spc="-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участию</a:t>
            </a:r>
            <a:r>
              <a:rPr lang="ru-RU" sz="1600" b="1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инновационной</a:t>
            </a:r>
            <a:r>
              <a:rPr lang="ru-RU" sz="1600" b="1" spc="-5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ru-RU" sz="1600" b="1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еятельности</a:t>
            </a:r>
            <a:r>
              <a:rPr lang="ru-RU" sz="16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3506" y="2057091"/>
            <a:ext cx="6695685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9725" lvl="2">
              <a:spcAft>
                <a:spcPts val="800"/>
              </a:spcAft>
            </a:pPr>
            <a:endParaRPr lang="ru-RU" sz="1600" b="1" spc="-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39725" lvl="2">
              <a:spcAft>
                <a:spcPts val="800"/>
              </a:spcAft>
            </a:pPr>
            <a:r>
              <a:rPr lang="ru-RU" sz="1600" b="1" spc="-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Сделана подборка анкет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b="1" spc="-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выявления   готовности педагогов к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участию</a:t>
            </a:r>
            <a:r>
              <a:rPr lang="ru-RU" sz="1600" b="1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spc="-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инновационной</a:t>
            </a:r>
            <a:r>
              <a:rPr lang="ru-RU" sz="1600" b="1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169" y="5273036"/>
            <a:ext cx="10178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применены критерии формирования готовности педагогов к реализации  инновационной деятельности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2521" r="16301" b="5074"/>
          <a:stretch/>
        </p:blipFill>
        <p:spPr bwMode="auto">
          <a:xfrm>
            <a:off x="457201" y="3447801"/>
            <a:ext cx="2029147" cy="1723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t="20524" r="17424" b="15621"/>
          <a:stretch/>
        </p:blipFill>
        <p:spPr bwMode="auto">
          <a:xfrm>
            <a:off x="3124572" y="3577898"/>
            <a:ext cx="2073582" cy="1695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18814" r="25441" b="6785"/>
          <a:stretch/>
        </p:blipFill>
        <p:spPr bwMode="auto">
          <a:xfrm>
            <a:off x="6489056" y="3387868"/>
            <a:ext cx="3219002" cy="1585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296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609600"/>
            <a:ext cx="8515050" cy="3962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Современная игровая технология «</a:t>
            </a:r>
            <a:r>
              <a:rPr lang="ru-RU" dirty="0" err="1"/>
              <a:t>Гонзики</a:t>
            </a:r>
            <a:r>
              <a:rPr lang="ru-RU" dirty="0"/>
              <a:t>».</a:t>
            </a:r>
          </a:p>
          <a:p>
            <a:r>
              <a:rPr lang="ru-RU" dirty="0"/>
              <a:t> «</a:t>
            </a:r>
            <a:r>
              <a:rPr lang="ru-RU" dirty="0" err="1"/>
              <a:t>Гонзики</a:t>
            </a:r>
            <a:r>
              <a:rPr lang="ru-RU" dirty="0"/>
              <a:t>» помогает детям освоить название всех пальцев, развивают у детей мелкую моторику, творческое воображение, умение вести диалог, выразительно читать стихи.</a:t>
            </a:r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48" y="2083470"/>
            <a:ext cx="3788628" cy="3149541"/>
          </a:xfrm>
        </p:spPr>
      </p:pic>
    </p:spTree>
    <p:extLst>
      <p:ext uri="{BB962C8B-B14F-4D97-AF65-F5344CB8AC3E}">
        <p14:creationId xmlns:p14="http://schemas.microsoft.com/office/powerpoint/2010/main" val="47915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6" y="609600"/>
            <a:ext cx="8368746" cy="3505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Нетрадиционные дидактические материалы в освоении знаний по ФЭМП  детьми дошкольного возраста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3977640"/>
            <a:ext cx="36576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77" y="4386332"/>
            <a:ext cx="3048000" cy="2286000"/>
          </a:xfrm>
          <a:prstGeom prst="rect">
            <a:avLst/>
          </a:prstGeom>
        </p:spPr>
      </p:pic>
      <p:pic>
        <p:nvPicPr>
          <p:cNvPr id="7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05" y="1437572"/>
            <a:ext cx="3090387" cy="2317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1145768"/>
            <a:ext cx="3520440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37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Педагогические идеи                   в реализации ценностных приоритетов нравственно-патриотического воспитания у дошкольников в современной образовательной среде.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135548"/>
            <a:ext cx="2683577" cy="1790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74" y="1509712"/>
            <a:ext cx="3760470" cy="2509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54" y="3308033"/>
            <a:ext cx="3547110" cy="23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0144"/>
            <a:ext cx="8359602" cy="835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ММО№6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0497" y="1679265"/>
            <a:ext cx="7487065" cy="170412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работу над методической разработкой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инновационной деятельности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5075" y="2756641"/>
            <a:ext cx="6815036" cy="1253500"/>
          </a:xfrm>
        </p:spPr>
        <p:txBody>
          <a:bodyPr>
            <a:normAutofit fontScale="77500" lnSpcReduction="20000"/>
          </a:bodyPr>
          <a:lstStyle/>
          <a:p>
            <a:pPr lvl="0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Пополнение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систематизация банка  по обмену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продуктами.</a:t>
            </a:r>
          </a:p>
          <a:p>
            <a:pPr lvl="0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педагогического опыта среди педагогов ДОУ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46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34" y="308052"/>
            <a:ext cx="5335496" cy="112414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ФОРМИРОВАНИЯ ГОТОВНОСТИ ПЕДАГОГОВ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РЕАЛИЗАЦИИ  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9034" y="2276805"/>
            <a:ext cx="2095883" cy="1574055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МОТИВАЦИОННЫЙ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996782" y="1607249"/>
            <a:ext cx="2299613" cy="1339112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185237" y="4382796"/>
            <a:ext cx="2111158" cy="1994254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0289" y="4850957"/>
            <a:ext cx="2105407" cy="185323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34519178"/>
              </p:ext>
            </p:extLst>
          </p:nvPr>
        </p:nvGraphicFramePr>
        <p:xfrm>
          <a:off x="6364224" y="566076"/>
          <a:ext cx="4572000" cy="294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1572720" y="1151906"/>
            <a:ext cx="1137605" cy="1124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10324" y="1233650"/>
            <a:ext cx="960819" cy="636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95698" y="1142592"/>
            <a:ext cx="704664" cy="3595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88919" y="1141352"/>
            <a:ext cx="522456" cy="408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79129163"/>
              </p:ext>
            </p:extLst>
          </p:nvPr>
        </p:nvGraphicFramePr>
        <p:xfrm>
          <a:off x="6327648" y="3691266"/>
          <a:ext cx="4590288" cy="28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242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3073"/>
              </p:ext>
            </p:extLst>
          </p:nvPr>
        </p:nvGraphicFramePr>
        <p:xfrm>
          <a:off x="407624" y="605929"/>
          <a:ext cx="10499075" cy="59711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10711">
                  <a:extLst>
                    <a:ext uri="{9D8B030D-6E8A-4147-A177-3AD203B41FA5}">
                      <a16:colId xmlns:a16="http://schemas.microsoft.com/office/drawing/2014/main" val="1608623395"/>
                    </a:ext>
                  </a:extLst>
                </a:gridCol>
                <a:gridCol w="5068098">
                  <a:extLst>
                    <a:ext uri="{9D8B030D-6E8A-4147-A177-3AD203B41FA5}">
                      <a16:colId xmlns:a16="http://schemas.microsoft.com/office/drawing/2014/main" val="4278202787"/>
                    </a:ext>
                  </a:extLst>
                </a:gridCol>
                <a:gridCol w="2265318">
                  <a:extLst>
                    <a:ext uri="{9D8B030D-6E8A-4147-A177-3AD203B41FA5}">
                      <a16:colId xmlns:a16="http://schemas.microsoft.com/office/drawing/2014/main" val="1323767293"/>
                    </a:ext>
                  </a:extLst>
                </a:gridCol>
                <a:gridCol w="2554948">
                  <a:extLst>
                    <a:ext uri="{9D8B030D-6E8A-4147-A177-3AD203B41FA5}">
                      <a16:colId xmlns:a16="http://schemas.microsoft.com/office/drawing/2014/main" val="2556453901"/>
                    </a:ext>
                  </a:extLst>
                </a:gridCol>
              </a:tblGrid>
              <a:tr h="39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(месяц)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аудитория, приглашенные выступающие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612643"/>
                  </a:ext>
                </a:extLst>
              </a:tr>
              <a:tr h="332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практикум «Использование технологии «Бусоград» для развития детей»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746"/>
                  </a:ext>
                </a:extLst>
              </a:tr>
              <a:tr h="332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мастерская 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«Золотая осень в искусстве», 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воспитание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д/с № 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01223"/>
                  </a:ext>
                </a:extLst>
              </a:tr>
              <a:tr h="49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Авторские приемы и находки.  М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узыкальная гостиная «Иван Сусанин», Глинка (Слушание музыки. Как это сделать доступно и интересно)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43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и специалисты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90322"/>
                  </a:ext>
                </a:extLst>
              </a:tr>
              <a:tr h="332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«Цветные числа Х.Кюизенера»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37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80823"/>
                  </a:ext>
                </a:extLst>
              </a:tr>
              <a:tr h="619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Квест «Путешествие по реке времени» 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рамках программы 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«Нравственно-патриотическое воспитание детей»)  «Путешествие по реке времени»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15475"/>
                  </a:ext>
                </a:extLst>
              </a:tr>
              <a:tr h="49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Авторские находки в сохранении народных традиций через организацию фольклорной досуговой деятельности.  «Русский пряник»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70112"/>
                  </a:ext>
                </a:extLst>
              </a:tr>
              <a:tr h="557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практикум «Радуга-дуга»,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технологии в художественно-эстетическом развитии детей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51471"/>
                  </a:ext>
                </a:extLst>
              </a:tr>
              <a:tr h="332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мастерская</a:t>
                      </a: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«Официальные и неофициальные символы России», патриотическое воспитание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Воспитатели, специалисты, сотрудники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17338"/>
                  </a:ext>
                </a:extLst>
              </a:tr>
              <a:tr h="332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«Творческая деятельность детей в процессе составления алгоритмов и программирования «bee-bot»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74156"/>
                  </a:ext>
                </a:extLst>
              </a:tr>
              <a:tr h="664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«Ценностные приоритеты нравственно-патриотического воспитания у дошкольников в современной образовательной среде»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37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Воспитатели, специалисты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590833"/>
                  </a:ext>
                </a:extLst>
              </a:tr>
              <a:tr h="49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технология «Клубный час». «Экологическая тропинка»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29547"/>
                  </a:ext>
                </a:extLst>
              </a:tr>
              <a:tr h="57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Практико-ориентированный семинар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«Час психолога» </a:t>
                      </a:r>
                      <a:r>
                        <a:rPr lang="ru-RU" sz="600" kern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«Самоподдержка педагога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его профессиональной деятельности»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26" marR="42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д/с № 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и специалисты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26" marR="42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35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29100" y="136844"/>
            <a:ext cx="1988044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536448"/>
            <a:ext cx="8505906" cy="36880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44</a:t>
            </a: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4203001" cy="4669761"/>
          </a:xfrm>
        </p:spPr>
        <p:txBody>
          <a:bodyPr/>
          <a:lstStyle/>
          <a:p>
            <a:r>
              <a:rPr lang="ru-RU" b="1" dirty="0"/>
              <a:t>«Час психолога»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Практический </a:t>
            </a:r>
            <a:r>
              <a:rPr lang="ru-RU" dirty="0"/>
              <a:t>семинар по взаимодействию с родителями </a:t>
            </a:r>
            <a:r>
              <a:rPr lang="ru-RU" b="1" dirty="0"/>
              <a:t>«На одном языке»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Подготовка педагогов к формированию качественного контакта с родителями </a:t>
            </a:r>
            <a:r>
              <a:rPr lang="ru-RU" dirty="0" smtClean="0"/>
              <a:t>воспитанников </a:t>
            </a:r>
          </a:p>
          <a:p>
            <a:pPr marL="0" indent="0">
              <a:buNone/>
            </a:pPr>
            <a:r>
              <a:rPr lang="ru-RU" dirty="0" smtClean="0"/>
              <a:t>Подготовлен по  запросу воспитателей 5 детских садов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1506" y="1192036"/>
            <a:ext cx="2317951" cy="3087355"/>
          </a:xfrm>
          <a:prstGeom prst="rect">
            <a:avLst/>
          </a:prstGeom>
        </p:spPr>
      </p:pic>
      <p:pic>
        <p:nvPicPr>
          <p:cNvPr id="6" name="Рисунок 5" descr="C:\Users\user\Desktop\ИД+ММО СЕТЬ\Сеть ММО 6\Сеть-18\К фильму в 55 сад\FCFDFCB4-46B2-449B-8A71-3449FD90AEEC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8831" y="1005423"/>
            <a:ext cx="2653284" cy="208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594" y="3845023"/>
            <a:ext cx="3317146" cy="2491827"/>
          </a:xfrm>
          <a:prstGeom prst="rect">
            <a:avLst/>
          </a:prstGeom>
        </p:spPr>
      </p:pic>
      <p:pic>
        <p:nvPicPr>
          <p:cNvPr id="8" name="Рисунок 7" descr="https://ngmsys.com/images/2017/01/04/teamwork-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184405"/>
            <a:ext cx="987551" cy="72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66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992" y="609600"/>
            <a:ext cx="8195010" cy="37795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44</a:t>
            </a:r>
            <a:endParaRPr lang="ru-RU" sz="1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0897" y="1414272"/>
            <a:ext cx="3611880" cy="4437887"/>
          </a:xfrm>
        </p:spPr>
        <p:txBody>
          <a:bodyPr/>
          <a:lstStyle/>
          <a:p>
            <a:r>
              <a:rPr lang="ru-RU" b="1" dirty="0"/>
              <a:t>«Час психолога»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Серия практических семинаров для руководителей, специалистов и педагогов </a:t>
            </a:r>
            <a:r>
              <a:rPr lang="ru-RU" dirty="0" smtClean="0"/>
              <a:t>сети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«Фасилитация как способ совершенствования педагогической деятельности»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Работа с </a:t>
            </a:r>
            <a:r>
              <a:rPr lang="ru-RU" dirty="0" smtClean="0"/>
              <a:t>различными группами </a:t>
            </a:r>
            <a:r>
              <a:rPr lang="ru-RU" dirty="0"/>
              <a:t>в детском </a:t>
            </a:r>
            <a:r>
              <a:rPr lang="ru-RU" dirty="0" smtClean="0"/>
              <a:t>саду </a:t>
            </a:r>
          </a:p>
          <a:p>
            <a:pPr marL="0" indent="0">
              <a:buNone/>
            </a:pPr>
            <a:r>
              <a:rPr lang="ru-RU" dirty="0" smtClean="0"/>
              <a:t>«Дорога </a:t>
            </a:r>
            <a:r>
              <a:rPr lang="ru-RU" dirty="0"/>
              <a:t>от хаоса к </a:t>
            </a:r>
            <a:r>
              <a:rPr lang="ru-RU" dirty="0" smtClean="0"/>
              <a:t>результату»    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D:\Татьяна\Образовательный процесс 2019-2020\Сеть 19-20\Фасилитация 21.01.20\Фотографии\22-01-2020_14-11-21\IMG-20200121-WA0020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77" y="1243423"/>
            <a:ext cx="2596896" cy="287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Татьяна\Образовательный процесс 2019-2020\Сеть 19-20\Фасилитация 21.01.20\Фотографии\22-01-2020_14-11-21\P10101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22" y="987552"/>
            <a:ext cx="3259328" cy="238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Татьяна\Образовательный процесс 2019-2020\Сеть 19-20\Фасилитация 21.01.20\Фотографии\22-01-2020_14-11-21\IMG-20200121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37" y="4370671"/>
            <a:ext cx="198609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Татьяна\Образовательный процесс 2019-2020\Сеть 19-20\Фасилитация 21.01.20\Фотографии\22-01-2020_14-11-21\IMG-20200121-WA00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33" y="3896472"/>
            <a:ext cx="1951102" cy="208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ngmsys.com/images/2017/01/04/teamwork-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182880"/>
            <a:ext cx="969263" cy="80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359602" cy="6065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 44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3193" y="1444752"/>
            <a:ext cx="4032503" cy="4709160"/>
          </a:xfrm>
        </p:spPr>
        <p:txBody>
          <a:bodyPr>
            <a:normAutofit/>
          </a:bodyPr>
          <a:lstStyle/>
          <a:p>
            <a:r>
              <a:rPr lang="ru-RU" b="1" dirty="0"/>
              <a:t>«</a:t>
            </a:r>
            <a:r>
              <a:rPr lang="en-US" b="1" dirty="0"/>
              <a:t>STEM</a:t>
            </a:r>
            <a:r>
              <a:rPr lang="ru-RU" b="1" dirty="0"/>
              <a:t>-образование»</a:t>
            </a:r>
            <a:endParaRPr lang="ru-RU" dirty="0"/>
          </a:p>
          <a:p>
            <a:r>
              <a:rPr lang="ru-RU" b="1" dirty="0"/>
              <a:t>Разработана Программа по внедрению образовательного модуля «Робототехника» (для детей 4-7 лет)</a:t>
            </a:r>
            <a:r>
              <a:rPr lang="ru-RU" dirty="0"/>
              <a:t>, реализация которой расширяет возможности каждого ребенка для погружения его в мир конструирования и техники с помощью использования лого робота </a:t>
            </a:r>
            <a:r>
              <a:rPr lang="ru-RU" dirty="0" smtClean="0"/>
              <a:t>«</a:t>
            </a:r>
            <a:r>
              <a:rPr lang="ru-RU" dirty="0" err="1"/>
              <a:t>Bee-Bo</a:t>
            </a:r>
            <a:r>
              <a:rPr lang="en-US" dirty="0"/>
              <a:t>t</a:t>
            </a:r>
            <a:r>
              <a:rPr lang="ru-RU" dirty="0"/>
              <a:t>» (Умная Пчела), что способствует формированию прединженерного мышления детей дошкольного </a:t>
            </a:r>
            <a:r>
              <a:rPr lang="ru-RU" dirty="0" smtClean="0"/>
              <a:t>возраста</a:t>
            </a:r>
            <a:endParaRPr lang="ru-RU" dirty="0"/>
          </a:p>
          <a:p>
            <a:endParaRPr lang="ru-RU" dirty="0"/>
          </a:p>
        </p:txBody>
      </p:sp>
      <p:pic>
        <p:nvPicPr>
          <p:cNvPr id="6" name="drawingObject1"/>
          <p:cNvPicPr>
            <a:picLocks noGrp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4557900" y="1334583"/>
            <a:ext cx="2432304" cy="1664208"/>
          </a:xfrm>
          <a:prstGeom prst="rect">
            <a:avLst/>
          </a:prstGeom>
          <a:noFill/>
        </p:spPr>
      </p:pic>
      <p:pic>
        <p:nvPicPr>
          <p:cNvPr id="7" name="Рисунок 6" descr="C:\Users\user\Desktop\ИД+ММО СЕТЬ\Фото дети - программирование\IMG-20210601-WA0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84" y="2567811"/>
            <a:ext cx="3465576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ngmsys.com/images/2017/01/04/teamwork-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3" y="165744"/>
            <a:ext cx="914400" cy="74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62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45008"/>
            <a:ext cx="8313882" cy="451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2166084"/>
          </a:xfrm>
        </p:spPr>
        <p:txBody>
          <a:bodyPr/>
          <a:lstStyle/>
          <a:p>
            <a:r>
              <a:rPr lang="ru-RU" dirty="0" smtClean="0"/>
              <a:t>Авторские приемы и находки  </a:t>
            </a:r>
          </a:p>
          <a:p>
            <a:pPr marL="0" indent="0">
              <a:buNone/>
            </a:pPr>
            <a:r>
              <a:rPr lang="ru-RU" dirty="0" smtClean="0"/>
              <a:t>Музыкальная </a:t>
            </a:r>
            <a:r>
              <a:rPr lang="ru-RU" dirty="0"/>
              <a:t>гостиная «Иван Сусанин», Глинка (Слушание музыки. </a:t>
            </a:r>
            <a:r>
              <a:rPr lang="ru-RU" dirty="0" smtClean="0"/>
              <a:t>Как </a:t>
            </a:r>
            <a:r>
              <a:rPr lang="ru-RU" dirty="0"/>
              <a:t>это сделать доступно и </a:t>
            </a:r>
            <a:r>
              <a:rPr lang="ru-RU" dirty="0" smtClean="0"/>
              <a:t>интересно)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4" y="1299990"/>
            <a:ext cx="3470313" cy="22804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69" y="3811837"/>
            <a:ext cx="4145272" cy="2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264" y="609600"/>
            <a:ext cx="8304738" cy="3779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Квест</a:t>
            </a:r>
            <a:r>
              <a:rPr lang="ru-RU" dirty="0"/>
              <a:t> «Путешествие по реке времени» (в рамках программы «Нравственно-патриотическое воспитание детей»)</a:t>
            </a:r>
          </a:p>
          <a:p>
            <a:pPr marL="0" indent="0">
              <a:buNone/>
            </a:pPr>
            <a:r>
              <a:rPr lang="ru-RU" dirty="0"/>
              <a:t>«Путешествие по реке времени»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86" y="1554661"/>
            <a:ext cx="2833299" cy="21249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04" y="2974555"/>
            <a:ext cx="2732184" cy="2049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81" y="3760721"/>
            <a:ext cx="1747194" cy="2329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15" y="4857158"/>
            <a:ext cx="1424109" cy="18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36" y="609600"/>
            <a:ext cx="8414466" cy="3779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ГБДОУ д/с №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Творческая </a:t>
            </a:r>
            <a:r>
              <a:rPr lang="ru-RU" dirty="0"/>
              <a:t>мастерская «Золотая осень в искусстве». </a:t>
            </a:r>
          </a:p>
          <a:p>
            <a:r>
              <a:rPr lang="ru-RU" dirty="0"/>
              <a:t> Целостный подход для более яркого проявления детского творчества на основе гармоничного сочетания элементов разных видов искусств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16" y="1592615"/>
            <a:ext cx="3391593" cy="2152996"/>
          </a:xfrm>
        </p:spPr>
      </p:pic>
      <p:pic>
        <p:nvPicPr>
          <p:cNvPr id="6" name="Picture 2" descr="C:\Documents and Settings\GBDOU40\Рабочий стол\thumbnail_IMG_3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71" y="3907366"/>
            <a:ext cx="3414076" cy="25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043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951</TotalTime>
  <Words>769</Words>
  <Application>Microsoft Office PowerPoint</Application>
  <PresentationFormat>Широкоэкранный</PresentationFormat>
  <Paragraphs>140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КРИТЕРИИ ФОРМИРОВАНИЯ ГОТОВНОСТИ ПЕДАГОГОВ К РЕАЛИЗАЦИИ  ИННОВАЦИОННОЙ ДЕЯТЕЛЬНОСТИ</vt:lpstr>
      <vt:lpstr>Презентация PowerPoint</vt:lpstr>
      <vt:lpstr>МЕРОПРИЯТИЯ В ГБДОУ д/с № 44</vt:lpstr>
      <vt:lpstr>МЕРОПРИЯТИЯ В ГБДОУ д/с № 44</vt:lpstr>
      <vt:lpstr>ГБДОУ № 44</vt:lpstr>
      <vt:lpstr>МЕРОПРИЯТИЯ В ГБДОУ д/с № 43</vt:lpstr>
      <vt:lpstr>МЕРОПРИЯТИЯ В ГБДОУ д/с № 43</vt:lpstr>
      <vt:lpstr>МЕРОПРИЯТИЯ В ГБДОУ д/с № 40</vt:lpstr>
      <vt:lpstr>МЕРОПРИЯТИЯ В ГБДОУ д/с № 40</vt:lpstr>
      <vt:lpstr>МЕРОПРИЯТИЯ В ГБДОУ д/с № 37</vt:lpstr>
      <vt:lpstr>МЕРОПРИЯТИЯ В ГБДОУ д/с № 37</vt:lpstr>
      <vt:lpstr>Планируемые задачи ММО№6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 программы развития</dc:title>
  <dc:creator>Елена Курцева</dc:creator>
  <cp:lastModifiedBy>Людмила Коршунова</cp:lastModifiedBy>
  <cp:revision>98</cp:revision>
  <dcterms:created xsi:type="dcterms:W3CDTF">2018-12-04T15:11:14Z</dcterms:created>
  <dcterms:modified xsi:type="dcterms:W3CDTF">2022-06-21T10:35:56Z</dcterms:modified>
</cp:coreProperties>
</file>