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94" r:id="rId2"/>
  </p:sldMasterIdLst>
  <p:notesMasterIdLst>
    <p:notesMasterId r:id="rId31"/>
  </p:notesMasterIdLst>
  <p:sldIdLst>
    <p:sldId id="256" r:id="rId3"/>
    <p:sldId id="257" r:id="rId4"/>
    <p:sldId id="284" r:id="rId5"/>
    <p:sldId id="264" r:id="rId6"/>
    <p:sldId id="267" r:id="rId7"/>
    <p:sldId id="268" r:id="rId8"/>
    <p:sldId id="258" r:id="rId9"/>
    <p:sldId id="259" r:id="rId10"/>
    <p:sldId id="270" r:id="rId11"/>
    <p:sldId id="271" r:id="rId12"/>
    <p:sldId id="273" r:id="rId13"/>
    <p:sldId id="274" r:id="rId14"/>
    <p:sldId id="283" r:id="rId15"/>
    <p:sldId id="275" r:id="rId16"/>
    <p:sldId id="276" r:id="rId17"/>
    <p:sldId id="278" r:id="rId18"/>
    <p:sldId id="277" r:id="rId19"/>
    <p:sldId id="279" r:id="rId20"/>
    <p:sldId id="280" r:id="rId21"/>
    <p:sldId id="282" r:id="rId22"/>
    <p:sldId id="281" r:id="rId23"/>
    <p:sldId id="289" r:id="rId24"/>
    <p:sldId id="291" r:id="rId25"/>
    <p:sldId id="285" r:id="rId26"/>
    <p:sldId id="290" r:id="rId27"/>
    <p:sldId id="269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3" autoAdjust="0"/>
    <p:restoredTop sz="94434" autoAdjust="0"/>
  </p:normalViewPr>
  <p:slideViewPr>
    <p:cSldViewPr>
      <p:cViewPr varScale="1">
        <p:scale>
          <a:sx n="70" d="100"/>
          <a:sy n="70" d="100"/>
        </p:scale>
        <p:origin x="9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9E3A4-0C8C-494E-8308-80A6A31E49A8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6A2E57-6031-4761-8944-F901E5D65A3D}">
      <dgm:prSet phldrT="[Текст]" custT="1"/>
      <dgm:spPr/>
      <dgm:t>
        <a:bodyPr/>
        <a:lstStyle/>
        <a:p>
          <a:r>
            <a:rPr lang="ru-RU" b="1" dirty="0"/>
            <a:t>Вид профессиональной деятельности </a:t>
          </a:r>
          <a:endParaRPr lang="ru-RU" b="1" dirty="0" smtClean="0"/>
        </a:p>
        <a:p>
          <a:r>
            <a:rPr lang="ru-RU" sz="1200" b="1" dirty="0" smtClean="0">
              <a:solidFill>
                <a:schemeClr val="tx1"/>
              </a:solidFill>
              <a:latin typeface="Trebuchet MS"/>
            </a:rPr>
            <a:t>(совокупность обобщенных трудовых функций, имеющих близкий характер, результаты и условия труда)</a:t>
          </a:r>
          <a:endParaRPr lang="ru-RU" sz="1200" b="1" dirty="0">
            <a:solidFill>
              <a:schemeClr val="tx1"/>
            </a:solidFill>
            <a:latin typeface="Trebuchet MS"/>
          </a:endParaRPr>
        </a:p>
      </dgm:t>
    </dgm:pt>
    <dgm:pt modelId="{9DFC3E18-94D7-4D4D-9D43-FEA05CC66C1F}" type="parTrans" cxnId="{2EDEC62F-5DB3-4FD6-B34E-046402F3F7A8}">
      <dgm:prSet/>
      <dgm:spPr/>
      <dgm:t>
        <a:bodyPr/>
        <a:lstStyle/>
        <a:p>
          <a:endParaRPr lang="ru-RU"/>
        </a:p>
      </dgm:t>
    </dgm:pt>
    <dgm:pt modelId="{B4F3CC78-5FA0-4583-B2A3-A70B07F7EA6C}" type="sibTrans" cxnId="{2EDEC62F-5DB3-4FD6-B34E-046402F3F7A8}">
      <dgm:prSet/>
      <dgm:spPr/>
      <dgm:t>
        <a:bodyPr/>
        <a:lstStyle/>
        <a:p>
          <a:endParaRPr lang="ru-RU"/>
        </a:p>
      </dgm:t>
    </dgm:pt>
    <dgm:pt modelId="{B2B1A461-A854-4E5B-A3A3-8E5C98712DCA}">
      <dgm:prSet phldrT="[Текст]" custT="1"/>
      <dgm:spPr/>
      <dgm:t>
        <a:bodyPr/>
        <a:lstStyle/>
        <a:p>
          <a:r>
            <a:rPr lang="ru-RU" sz="1800" b="1" dirty="0"/>
            <a:t>Обобщенная трудовая </a:t>
          </a:r>
          <a:r>
            <a:rPr lang="ru-RU" sz="1800" b="1" dirty="0" smtClean="0"/>
            <a:t>функция</a:t>
          </a:r>
        </a:p>
        <a:p>
          <a:r>
            <a:rPr lang="ru-RU" sz="1200" b="1" dirty="0" smtClean="0">
              <a:solidFill>
                <a:schemeClr val="tx1"/>
              </a:solidFill>
              <a:latin typeface="Trebuchet MS"/>
            </a:rPr>
            <a:t>(совокупность связанных между собой трудовых функций, сложившаяся в результате</a:t>
          </a:r>
          <a:r>
            <a:rPr lang="ru-RU" sz="1200" b="1" dirty="0">
              <a:solidFill>
                <a:schemeClr val="tx1"/>
              </a:solidFill>
              <a:latin typeface="Trebuchet MS"/>
            </a:rPr>
            <a:t> </a:t>
          </a:r>
          <a:r>
            <a:rPr lang="ru-RU" sz="1200" b="1" dirty="0" smtClean="0">
              <a:solidFill>
                <a:schemeClr val="tx1"/>
              </a:solidFill>
              <a:latin typeface="Trebuchet MS"/>
            </a:rPr>
            <a:t>разделения труда в образовательном процессе)</a:t>
          </a:r>
          <a:endParaRPr lang="ru-RU" sz="1200" b="1" dirty="0">
            <a:solidFill>
              <a:schemeClr val="tx1"/>
            </a:solidFill>
            <a:latin typeface="Trebuchet MS"/>
          </a:endParaRPr>
        </a:p>
      </dgm:t>
    </dgm:pt>
    <dgm:pt modelId="{16C23676-477D-411B-BC9D-28628C540059}" type="parTrans" cxnId="{EE5DB897-2BA3-46BB-9A80-1BBD403C76E8}">
      <dgm:prSet/>
      <dgm:spPr/>
      <dgm:t>
        <a:bodyPr/>
        <a:lstStyle/>
        <a:p>
          <a:endParaRPr lang="ru-RU"/>
        </a:p>
      </dgm:t>
    </dgm:pt>
    <dgm:pt modelId="{4FD70E98-9864-4744-99A6-9CC0073DA881}" type="sibTrans" cxnId="{EE5DB897-2BA3-46BB-9A80-1BBD403C76E8}">
      <dgm:prSet/>
      <dgm:spPr/>
      <dgm:t>
        <a:bodyPr/>
        <a:lstStyle/>
        <a:p>
          <a:endParaRPr lang="ru-RU"/>
        </a:p>
      </dgm:t>
    </dgm:pt>
    <dgm:pt modelId="{9574DD8F-430D-463C-98A6-0A00B93332F8}">
      <dgm:prSet phldrT="[Текст]" custT="1"/>
      <dgm:spPr/>
      <dgm:t>
        <a:bodyPr/>
        <a:lstStyle/>
        <a:p>
          <a:r>
            <a:rPr lang="ru-RU" sz="1800" b="1" dirty="0"/>
            <a:t>Трудовая функция </a:t>
          </a:r>
          <a:endParaRPr lang="ru-RU" sz="1800" b="1" dirty="0" smtClean="0"/>
        </a:p>
        <a:p>
          <a:r>
            <a:rPr lang="ru-RU" sz="1200" b="1" dirty="0" smtClean="0">
              <a:solidFill>
                <a:schemeClr val="tx1"/>
              </a:solidFill>
              <a:latin typeface="Trebuchet MS"/>
            </a:rPr>
            <a:t>(система трудовых действий в рамках обобщенной трудовой функции)</a:t>
          </a:r>
          <a:endParaRPr lang="ru-RU" sz="1200" b="1" dirty="0">
            <a:solidFill>
              <a:schemeClr val="tx1"/>
            </a:solidFill>
            <a:latin typeface="Trebuchet MS"/>
          </a:endParaRPr>
        </a:p>
      </dgm:t>
    </dgm:pt>
    <dgm:pt modelId="{16C6B4E6-03BC-4E3E-BBEC-89EB69856ACE}" type="parTrans" cxnId="{5268A376-2DB9-4336-B774-25ADB82D5F63}">
      <dgm:prSet/>
      <dgm:spPr/>
      <dgm:t>
        <a:bodyPr/>
        <a:lstStyle/>
        <a:p>
          <a:endParaRPr lang="ru-RU"/>
        </a:p>
      </dgm:t>
    </dgm:pt>
    <dgm:pt modelId="{F83EB3E8-D845-43D4-84EC-9B865D834D37}" type="sibTrans" cxnId="{5268A376-2DB9-4336-B774-25ADB82D5F63}">
      <dgm:prSet/>
      <dgm:spPr/>
      <dgm:t>
        <a:bodyPr/>
        <a:lstStyle/>
        <a:p>
          <a:endParaRPr lang="ru-RU"/>
        </a:p>
      </dgm:t>
    </dgm:pt>
    <dgm:pt modelId="{B462D6DF-FD2F-4BAC-9EFE-D11D82276521}">
      <dgm:prSet phldrT="[Текст]" custT="1"/>
      <dgm:spPr/>
      <dgm:t>
        <a:bodyPr/>
        <a:lstStyle/>
        <a:p>
          <a:r>
            <a:rPr lang="ru-RU" sz="1800" b="1" dirty="0"/>
            <a:t>Трудовое </a:t>
          </a:r>
          <a:r>
            <a:rPr lang="ru-RU" sz="1800" b="1" dirty="0" smtClean="0"/>
            <a:t>действие</a:t>
          </a:r>
        </a:p>
        <a:p>
          <a:r>
            <a:rPr lang="ru-RU" sz="1200" b="1" dirty="0">
              <a:solidFill>
                <a:schemeClr val="tx1"/>
              </a:solidFill>
              <a:latin typeface="Trebuchet MS"/>
            </a:rPr>
            <a:t> </a:t>
          </a:r>
          <a:r>
            <a:rPr lang="ru-RU" sz="1200" b="1" dirty="0" smtClean="0">
              <a:solidFill>
                <a:schemeClr val="tx1"/>
              </a:solidFill>
              <a:latin typeface="Trebuchet MS"/>
            </a:rPr>
            <a:t>(процесс взаимодействия работника с предметом труда, при котором достигается определенная задача)</a:t>
          </a:r>
          <a:endParaRPr lang="ru-RU" sz="1200" b="1" dirty="0">
            <a:solidFill>
              <a:schemeClr val="tx1"/>
            </a:solidFill>
            <a:latin typeface="Trebuchet MS"/>
          </a:endParaRPr>
        </a:p>
      </dgm:t>
    </dgm:pt>
    <dgm:pt modelId="{2BE00D7F-B1DC-4B9D-931F-FF21439EF8F9}" type="parTrans" cxnId="{A05099B6-DC0A-4896-875E-CA819C412469}">
      <dgm:prSet/>
      <dgm:spPr/>
      <dgm:t>
        <a:bodyPr/>
        <a:lstStyle/>
        <a:p>
          <a:endParaRPr lang="ru-RU"/>
        </a:p>
      </dgm:t>
    </dgm:pt>
    <dgm:pt modelId="{1D85372F-5DF3-4AD6-9A04-9B49E7CCBE90}" type="sibTrans" cxnId="{A05099B6-DC0A-4896-875E-CA819C412469}">
      <dgm:prSet/>
      <dgm:spPr/>
      <dgm:t>
        <a:bodyPr/>
        <a:lstStyle/>
        <a:p>
          <a:endParaRPr lang="ru-RU"/>
        </a:p>
      </dgm:t>
    </dgm:pt>
    <dgm:pt modelId="{F0300DED-56BA-4D33-8E54-2A5BE53850B1}">
      <dgm:prSet phldrT="[Текст]" custT="1"/>
      <dgm:spPr/>
      <dgm:t>
        <a:bodyPr/>
        <a:lstStyle/>
        <a:p>
          <a:r>
            <a:rPr lang="ru-RU" sz="1600" b="1" dirty="0"/>
            <a:t>Квалификационный уровень </a:t>
          </a:r>
          <a:endParaRPr lang="ru-RU" sz="1600" b="1" dirty="0" smtClean="0"/>
        </a:p>
        <a:p>
          <a:r>
            <a:rPr lang="ru-RU" sz="1200" b="1" dirty="0" smtClean="0">
              <a:solidFill>
                <a:schemeClr val="tx1"/>
              </a:solidFill>
              <a:latin typeface="Trebuchet MS"/>
            </a:rPr>
            <a:t>(совокупность требований к компетенциям, которые разделяются по параметрам сложности, нестандартности трудовых действий, ответственности и самостоятельности)</a:t>
          </a:r>
          <a:endParaRPr lang="ru-RU" sz="1200" b="1" dirty="0">
            <a:solidFill>
              <a:schemeClr val="tx1"/>
            </a:solidFill>
            <a:latin typeface="Trebuchet MS"/>
          </a:endParaRPr>
        </a:p>
      </dgm:t>
    </dgm:pt>
    <dgm:pt modelId="{D3349F9E-D940-4EE3-9C50-C04372C9A11C}" type="parTrans" cxnId="{4DBF09C0-4894-42C7-B2CB-53F979E04CC2}">
      <dgm:prSet/>
      <dgm:spPr/>
      <dgm:t>
        <a:bodyPr/>
        <a:lstStyle/>
        <a:p>
          <a:endParaRPr lang="ru-RU"/>
        </a:p>
      </dgm:t>
    </dgm:pt>
    <dgm:pt modelId="{078E5F8E-1B3A-4E0C-9FA5-F501031B5509}" type="sibTrans" cxnId="{4DBF09C0-4894-42C7-B2CB-53F979E04CC2}">
      <dgm:prSet/>
      <dgm:spPr/>
      <dgm:t>
        <a:bodyPr/>
        <a:lstStyle/>
        <a:p>
          <a:endParaRPr lang="ru-RU"/>
        </a:p>
      </dgm:t>
    </dgm:pt>
    <dgm:pt modelId="{582FE955-F799-4A1A-90ED-D0D95C03C08A}">
      <dgm:prSet phldrT="[Текст]" custT="1"/>
      <dgm:spPr/>
      <dgm:t>
        <a:bodyPr/>
        <a:lstStyle/>
        <a:p>
          <a:r>
            <a:rPr lang="ru-RU" sz="1800" b="1" dirty="0" smtClean="0"/>
            <a:t>Квалификация</a:t>
          </a:r>
        </a:p>
        <a:p>
          <a:r>
            <a:rPr lang="ru-RU" sz="1200" b="1" dirty="0" smtClean="0">
              <a:solidFill>
                <a:schemeClr val="tx1"/>
              </a:solidFill>
              <a:latin typeface="Trebuchet MS"/>
            </a:rPr>
            <a:t>(уровень знаний, умений и профессиональных навыков, опыт работы работника)</a:t>
          </a:r>
          <a:r>
            <a:rPr lang="ru-RU" sz="1200" b="1" dirty="0">
              <a:solidFill>
                <a:schemeClr val="tx1"/>
              </a:solidFill>
              <a:latin typeface="Trebuchet MS"/>
            </a:rPr>
            <a:t> </a:t>
          </a:r>
        </a:p>
      </dgm:t>
    </dgm:pt>
    <dgm:pt modelId="{2AA9132A-C7F3-4BF6-AE59-8279DDBE103C}" type="parTrans" cxnId="{63F5D315-B5E0-4CD2-820A-2691D31CCCA8}">
      <dgm:prSet/>
      <dgm:spPr/>
      <dgm:t>
        <a:bodyPr/>
        <a:lstStyle/>
        <a:p>
          <a:endParaRPr lang="ru-RU"/>
        </a:p>
      </dgm:t>
    </dgm:pt>
    <dgm:pt modelId="{02AFF636-3553-4AAC-ABA2-AF78CD6D9464}" type="sibTrans" cxnId="{63F5D315-B5E0-4CD2-820A-2691D31CCCA8}">
      <dgm:prSet/>
      <dgm:spPr/>
      <dgm:t>
        <a:bodyPr/>
        <a:lstStyle/>
        <a:p>
          <a:endParaRPr lang="ru-RU"/>
        </a:p>
      </dgm:t>
    </dgm:pt>
    <dgm:pt modelId="{54B27EDC-D6E8-43F6-81EC-48B97B01912E}">
      <dgm:prSet phldrT="[Текст]" custT="1"/>
      <dgm:spPr/>
      <dgm:t>
        <a:bodyPr/>
        <a:lstStyle/>
        <a:p>
          <a:r>
            <a:rPr lang="ru-RU" sz="1800" b="1" dirty="0" smtClean="0"/>
            <a:t>Компетенция</a:t>
          </a:r>
        </a:p>
        <a:p>
          <a:r>
            <a:rPr lang="ru-RU" alt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конкретных профессиональных качеств</a:t>
          </a:r>
          <a:endParaRPr lang="ru-RU" sz="1800" b="1" dirty="0" smtClean="0"/>
        </a:p>
        <a:p>
          <a:r>
            <a:rPr lang="ru-RU" sz="1200" b="1" dirty="0" smtClean="0">
              <a:solidFill>
                <a:schemeClr val="tx1"/>
              </a:solidFill>
              <a:latin typeface="Trebuchet MS"/>
            </a:rPr>
            <a:t>(способность применять знания, умение и опыт профессиональной деятельности)</a:t>
          </a:r>
          <a:endParaRPr lang="ru-RU" sz="1200" b="1" dirty="0">
            <a:solidFill>
              <a:schemeClr val="tx1"/>
            </a:solidFill>
            <a:latin typeface="Trebuchet MS"/>
          </a:endParaRPr>
        </a:p>
      </dgm:t>
    </dgm:pt>
    <dgm:pt modelId="{3D172FA0-7D75-4250-8A18-464D85BE5700}" type="parTrans" cxnId="{230A0F7F-4973-49A4-973B-24AADB6E02A8}">
      <dgm:prSet/>
      <dgm:spPr/>
      <dgm:t>
        <a:bodyPr/>
        <a:lstStyle/>
        <a:p>
          <a:endParaRPr lang="ru-RU"/>
        </a:p>
      </dgm:t>
    </dgm:pt>
    <dgm:pt modelId="{55FA86F5-5AD1-4C28-B872-CA14F9D0E6DA}" type="sibTrans" cxnId="{230A0F7F-4973-49A4-973B-24AADB6E02A8}">
      <dgm:prSet/>
      <dgm:spPr/>
      <dgm:t>
        <a:bodyPr/>
        <a:lstStyle/>
        <a:p>
          <a:endParaRPr lang="ru-RU"/>
        </a:p>
      </dgm:t>
    </dgm:pt>
    <dgm:pt modelId="{AC2B1178-93A3-4181-9F50-B51E103646A2}" type="pres">
      <dgm:prSet presAssocID="{28D9E3A4-0C8C-494E-8308-80A6A31E49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B41A7-168D-4843-ACD7-C69482CB3700}" type="pres">
      <dgm:prSet presAssocID="{FB6A2E57-6031-4761-8944-F901E5D65A3D}" presName="node" presStyleLbl="node1" presStyleIdx="0" presStyleCnt="7" custLinFactNeighborX="-6286" custLinFactNeighborY="9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AFA3B-AB37-4783-B0EB-2379C750B51C}" type="pres">
      <dgm:prSet presAssocID="{B4F3CC78-5FA0-4583-B2A3-A70B07F7EA6C}" presName="sibTrans" presStyleCnt="0"/>
      <dgm:spPr/>
    </dgm:pt>
    <dgm:pt modelId="{FE7F6E87-B60E-45FC-9A67-221198331F57}" type="pres">
      <dgm:prSet presAssocID="{B2B1A461-A854-4E5B-A3A3-8E5C98712DCA}" presName="node" presStyleLbl="node1" presStyleIdx="1" presStyleCnt="7" custScaleX="109192" custLinFactNeighborX="1629" custLinFactNeighborY="9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851EF-4A54-47E5-8806-03948211116D}" type="pres">
      <dgm:prSet presAssocID="{4FD70E98-9864-4744-99A6-9CC0073DA881}" presName="sibTrans" presStyleCnt="0"/>
      <dgm:spPr/>
    </dgm:pt>
    <dgm:pt modelId="{269FABE1-D152-4B10-8C82-EBA34F544135}" type="pres">
      <dgm:prSet presAssocID="{9574DD8F-430D-463C-98A6-0A00B93332F8}" presName="node" presStyleLbl="node1" presStyleIdx="2" presStyleCnt="7" custLinFactNeighborX="8555" custLinFactNeighborY="9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CCAC9-4515-46E7-A294-90667E901D61}" type="pres">
      <dgm:prSet presAssocID="{F83EB3E8-D845-43D4-84EC-9B865D834D37}" presName="sibTrans" presStyleCnt="0"/>
      <dgm:spPr/>
    </dgm:pt>
    <dgm:pt modelId="{EF7F7E8A-C191-4BBC-A092-CF07604F45C0}" type="pres">
      <dgm:prSet presAssocID="{B462D6DF-FD2F-4BAC-9EFE-D11D82276521}" presName="node" presStyleLbl="node1" presStyleIdx="3" presStyleCnt="7" custLinFactNeighborX="-6286" custLinFactNeighborY="3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C0C0-66F1-485C-BEE1-AA8995105906}" type="pres">
      <dgm:prSet presAssocID="{1D85372F-5DF3-4AD6-9A04-9B49E7CCBE90}" presName="sibTrans" presStyleCnt="0"/>
      <dgm:spPr/>
    </dgm:pt>
    <dgm:pt modelId="{96231888-1308-4DEA-9C45-8658F4CDFBA2}" type="pres">
      <dgm:prSet presAssocID="{F0300DED-56BA-4D33-8E54-2A5BE53850B1}" presName="node" presStyleLbl="node1" presStyleIdx="4" presStyleCnt="7" custScaleX="110484" custLinFactNeighborX="1629" custLinFactNeighborY="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E6D1D-5B2F-478E-B9E8-90EA760DC063}" type="pres">
      <dgm:prSet presAssocID="{078E5F8E-1B3A-4E0C-9FA5-F501031B5509}" presName="sibTrans" presStyleCnt="0"/>
      <dgm:spPr/>
    </dgm:pt>
    <dgm:pt modelId="{F09F1803-9293-4695-9B95-A95E7FD6EAB2}" type="pres">
      <dgm:prSet presAssocID="{582FE955-F799-4A1A-90ED-D0D95C03C08A}" presName="node" presStyleLbl="node1" presStyleIdx="5" presStyleCnt="7" custLinFactNeighborX="7605" custLinFactNeighborY="5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34EBF-3CAC-46ED-AA05-A94B84BB6BFA}" type="pres">
      <dgm:prSet presAssocID="{02AFF636-3553-4AAC-ABA2-AF78CD6D9464}" presName="sibTrans" presStyleCnt="0"/>
      <dgm:spPr/>
    </dgm:pt>
    <dgm:pt modelId="{3D69F9B5-C426-434A-A046-3A37304675F6}" type="pres">
      <dgm:prSet presAssocID="{54B27EDC-D6E8-43F6-81EC-48B97B01912E}" presName="node" presStyleLbl="node1" presStyleIdx="6" presStyleCnt="7" custScaleX="116909" custLinFactNeighborX="2069" custLinFactNeighborY="-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556CAB-54A0-486D-B8C1-3F47D98B653B}" type="presOf" srcId="{28D9E3A4-0C8C-494E-8308-80A6A31E49A8}" destId="{AC2B1178-93A3-4181-9F50-B51E103646A2}" srcOrd="0" destOrd="0" presId="urn:microsoft.com/office/officeart/2005/8/layout/default"/>
    <dgm:cxn modelId="{63F5D315-B5E0-4CD2-820A-2691D31CCCA8}" srcId="{28D9E3A4-0C8C-494E-8308-80A6A31E49A8}" destId="{582FE955-F799-4A1A-90ED-D0D95C03C08A}" srcOrd="5" destOrd="0" parTransId="{2AA9132A-C7F3-4BF6-AE59-8279DDBE103C}" sibTransId="{02AFF636-3553-4AAC-ABA2-AF78CD6D9464}"/>
    <dgm:cxn modelId="{04AFF558-FC50-4E11-8BC6-5E82D6A884FB}" type="presOf" srcId="{54B27EDC-D6E8-43F6-81EC-48B97B01912E}" destId="{3D69F9B5-C426-434A-A046-3A37304675F6}" srcOrd="0" destOrd="0" presId="urn:microsoft.com/office/officeart/2005/8/layout/default"/>
    <dgm:cxn modelId="{161CCF8F-FB3A-4C34-BB86-E3C04C869F69}" type="presOf" srcId="{582FE955-F799-4A1A-90ED-D0D95C03C08A}" destId="{F09F1803-9293-4695-9B95-A95E7FD6EAB2}" srcOrd="0" destOrd="0" presId="urn:microsoft.com/office/officeart/2005/8/layout/default"/>
    <dgm:cxn modelId="{7D55E639-B6D2-46E6-9E4B-53FBF617D966}" type="presOf" srcId="{F0300DED-56BA-4D33-8E54-2A5BE53850B1}" destId="{96231888-1308-4DEA-9C45-8658F4CDFBA2}" srcOrd="0" destOrd="0" presId="urn:microsoft.com/office/officeart/2005/8/layout/default"/>
    <dgm:cxn modelId="{EE5DB897-2BA3-46BB-9A80-1BBD403C76E8}" srcId="{28D9E3A4-0C8C-494E-8308-80A6A31E49A8}" destId="{B2B1A461-A854-4E5B-A3A3-8E5C98712DCA}" srcOrd="1" destOrd="0" parTransId="{16C23676-477D-411B-BC9D-28628C540059}" sibTransId="{4FD70E98-9864-4744-99A6-9CC0073DA881}"/>
    <dgm:cxn modelId="{4DBF09C0-4894-42C7-B2CB-53F979E04CC2}" srcId="{28D9E3A4-0C8C-494E-8308-80A6A31E49A8}" destId="{F0300DED-56BA-4D33-8E54-2A5BE53850B1}" srcOrd="4" destOrd="0" parTransId="{D3349F9E-D940-4EE3-9C50-C04372C9A11C}" sibTransId="{078E5F8E-1B3A-4E0C-9FA5-F501031B5509}"/>
    <dgm:cxn modelId="{5268A376-2DB9-4336-B774-25ADB82D5F63}" srcId="{28D9E3A4-0C8C-494E-8308-80A6A31E49A8}" destId="{9574DD8F-430D-463C-98A6-0A00B93332F8}" srcOrd="2" destOrd="0" parTransId="{16C6B4E6-03BC-4E3E-BBEC-89EB69856ACE}" sibTransId="{F83EB3E8-D845-43D4-84EC-9B865D834D37}"/>
    <dgm:cxn modelId="{A2E1A697-EED2-45CE-BC7C-BEC4DD038654}" type="presOf" srcId="{B2B1A461-A854-4E5B-A3A3-8E5C98712DCA}" destId="{FE7F6E87-B60E-45FC-9A67-221198331F57}" srcOrd="0" destOrd="0" presId="urn:microsoft.com/office/officeart/2005/8/layout/default"/>
    <dgm:cxn modelId="{230A0F7F-4973-49A4-973B-24AADB6E02A8}" srcId="{28D9E3A4-0C8C-494E-8308-80A6A31E49A8}" destId="{54B27EDC-D6E8-43F6-81EC-48B97B01912E}" srcOrd="6" destOrd="0" parTransId="{3D172FA0-7D75-4250-8A18-464D85BE5700}" sibTransId="{55FA86F5-5AD1-4C28-B872-CA14F9D0E6DA}"/>
    <dgm:cxn modelId="{257710B9-9B3F-46B3-A16A-8FE0F3665F2E}" type="presOf" srcId="{B462D6DF-FD2F-4BAC-9EFE-D11D82276521}" destId="{EF7F7E8A-C191-4BBC-A092-CF07604F45C0}" srcOrd="0" destOrd="0" presId="urn:microsoft.com/office/officeart/2005/8/layout/default"/>
    <dgm:cxn modelId="{86D2A5FC-7AFD-4A7B-B590-9B9C9D34B651}" type="presOf" srcId="{FB6A2E57-6031-4761-8944-F901E5D65A3D}" destId="{147B41A7-168D-4843-ACD7-C69482CB3700}" srcOrd="0" destOrd="0" presId="urn:microsoft.com/office/officeart/2005/8/layout/default"/>
    <dgm:cxn modelId="{A05099B6-DC0A-4896-875E-CA819C412469}" srcId="{28D9E3A4-0C8C-494E-8308-80A6A31E49A8}" destId="{B462D6DF-FD2F-4BAC-9EFE-D11D82276521}" srcOrd="3" destOrd="0" parTransId="{2BE00D7F-B1DC-4B9D-931F-FF21439EF8F9}" sibTransId="{1D85372F-5DF3-4AD6-9A04-9B49E7CCBE90}"/>
    <dgm:cxn modelId="{7A305DC0-1D6E-4533-9043-8389380474F3}" type="presOf" srcId="{9574DD8F-430D-463C-98A6-0A00B93332F8}" destId="{269FABE1-D152-4B10-8C82-EBA34F544135}" srcOrd="0" destOrd="0" presId="urn:microsoft.com/office/officeart/2005/8/layout/default"/>
    <dgm:cxn modelId="{2EDEC62F-5DB3-4FD6-B34E-046402F3F7A8}" srcId="{28D9E3A4-0C8C-494E-8308-80A6A31E49A8}" destId="{FB6A2E57-6031-4761-8944-F901E5D65A3D}" srcOrd="0" destOrd="0" parTransId="{9DFC3E18-94D7-4D4D-9D43-FEA05CC66C1F}" sibTransId="{B4F3CC78-5FA0-4583-B2A3-A70B07F7EA6C}"/>
    <dgm:cxn modelId="{F5CFC69A-9341-4163-90A3-2833E70AF906}" type="presParOf" srcId="{AC2B1178-93A3-4181-9F50-B51E103646A2}" destId="{147B41A7-168D-4843-ACD7-C69482CB3700}" srcOrd="0" destOrd="0" presId="urn:microsoft.com/office/officeart/2005/8/layout/default"/>
    <dgm:cxn modelId="{FEE6CFD3-32A8-4508-B902-36E75950DDD9}" type="presParOf" srcId="{AC2B1178-93A3-4181-9F50-B51E103646A2}" destId="{780AFA3B-AB37-4783-B0EB-2379C750B51C}" srcOrd="1" destOrd="0" presId="urn:microsoft.com/office/officeart/2005/8/layout/default"/>
    <dgm:cxn modelId="{FB48DBAB-31B9-47B7-83D0-CCD450013206}" type="presParOf" srcId="{AC2B1178-93A3-4181-9F50-B51E103646A2}" destId="{FE7F6E87-B60E-45FC-9A67-221198331F57}" srcOrd="2" destOrd="0" presId="urn:microsoft.com/office/officeart/2005/8/layout/default"/>
    <dgm:cxn modelId="{04B85335-94B0-434F-8088-1B966945D2DC}" type="presParOf" srcId="{AC2B1178-93A3-4181-9F50-B51E103646A2}" destId="{B06851EF-4A54-47E5-8806-03948211116D}" srcOrd="3" destOrd="0" presId="urn:microsoft.com/office/officeart/2005/8/layout/default"/>
    <dgm:cxn modelId="{3B6E24F5-CEAB-4CCF-B7DD-50EB22802CE2}" type="presParOf" srcId="{AC2B1178-93A3-4181-9F50-B51E103646A2}" destId="{269FABE1-D152-4B10-8C82-EBA34F544135}" srcOrd="4" destOrd="0" presId="urn:microsoft.com/office/officeart/2005/8/layout/default"/>
    <dgm:cxn modelId="{B3F22B5D-CB1A-4C1E-BE00-A6E66610CC78}" type="presParOf" srcId="{AC2B1178-93A3-4181-9F50-B51E103646A2}" destId="{C7ECCAC9-4515-46E7-A294-90667E901D61}" srcOrd="5" destOrd="0" presId="urn:microsoft.com/office/officeart/2005/8/layout/default"/>
    <dgm:cxn modelId="{244D06E9-6CDC-42C8-B461-370E412965EB}" type="presParOf" srcId="{AC2B1178-93A3-4181-9F50-B51E103646A2}" destId="{EF7F7E8A-C191-4BBC-A092-CF07604F45C0}" srcOrd="6" destOrd="0" presId="urn:microsoft.com/office/officeart/2005/8/layout/default"/>
    <dgm:cxn modelId="{FD63B9D7-FB64-4F0A-9FCF-6D9D842EF289}" type="presParOf" srcId="{AC2B1178-93A3-4181-9F50-B51E103646A2}" destId="{B4E2C0C0-66F1-485C-BEE1-AA8995105906}" srcOrd="7" destOrd="0" presId="urn:microsoft.com/office/officeart/2005/8/layout/default"/>
    <dgm:cxn modelId="{F773CA4A-03EC-4FBF-9B9F-246340F1E17C}" type="presParOf" srcId="{AC2B1178-93A3-4181-9F50-B51E103646A2}" destId="{96231888-1308-4DEA-9C45-8658F4CDFBA2}" srcOrd="8" destOrd="0" presId="urn:microsoft.com/office/officeart/2005/8/layout/default"/>
    <dgm:cxn modelId="{EBB2FB4F-7DC9-4825-A662-1BF5B528CCE0}" type="presParOf" srcId="{AC2B1178-93A3-4181-9F50-B51E103646A2}" destId="{82DE6D1D-5B2F-478E-B9E8-90EA760DC063}" srcOrd="9" destOrd="0" presId="urn:microsoft.com/office/officeart/2005/8/layout/default"/>
    <dgm:cxn modelId="{0EB7EFD7-4A24-4ED5-B514-A0DAB9A8270D}" type="presParOf" srcId="{AC2B1178-93A3-4181-9F50-B51E103646A2}" destId="{F09F1803-9293-4695-9B95-A95E7FD6EAB2}" srcOrd="10" destOrd="0" presId="urn:microsoft.com/office/officeart/2005/8/layout/default"/>
    <dgm:cxn modelId="{25468FB9-C35B-4E03-B467-EA461C9BDC11}" type="presParOf" srcId="{AC2B1178-93A3-4181-9F50-B51E103646A2}" destId="{1A734EBF-3CAC-46ED-AA05-A94B84BB6BFA}" srcOrd="11" destOrd="0" presId="urn:microsoft.com/office/officeart/2005/8/layout/default"/>
    <dgm:cxn modelId="{09749974-EED9-409D-A94F-75BC6F03CCC9}" type="presParOf" srcId="{AC2B1178-93A3-4181-9F50-B51E103646A2}" destId="{3D69F9B5-C426-434A-A046-3A37304675F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8C549-8319-4FD6-A611-96790F2DB39B}" type="doc">
      <dgm:prSet loTypeId="urn:microsoft.com/office/officeart/2005/8/layout/funnel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834C5E-319E-4E33-91FC-8AFCF22D39B7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Соблюдение правовых норм</a:t>
          </a:r>
          <a:endParaRPr lang="ru-RU" sz="1600" dirty="0">
            <a:latin typeface="+mj-lt"/>
          </a:endParaRPr>
        </a:p>
      </dgm:t>
    </dgm:pt>
    <dgm:pt modelId="{6B142C39-492C-4349-8162-4EF76DA8BC1A}" type="parTrans" cxnId="{C6A8A834-7A4D-4D6A-9075-886A6174CF1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3EFF93A-5048-41B6-8C2A-7F26B2938B3F}" type="sibTrans" cxnId="{C6A8A834-7A4D-4D6A-9075-886A6174CF1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8A2FD0A-865A-42E5-A299-49ECCAAB1ECA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Соблюдение нравственных этических норм</a:t>
          </a:r>
          <a:endParaRPr lang="ru-RU" sz="1600" dirty="0">
            <a:latin typeface="+mj-lt"/>
          </a:endParaRPr>
        </a:p>
      </dgm:t>
    </dgm:pt>
    <dgm:pt modelId="{E0898BDF-07F1-4781-A904-263BB6A468EE}" type="parTrans" cxnId="{102132BD-A3AC-4E80-BF4F-87505F2EEF4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771B36E-3B69-4615-881F-367A9C3FCEBF}" type="sibTrans" cxnId="{102132BD-A3AC-4E80-BF4F-87505F2EEF4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2D0601A-F422-4A6F-A484-0327449D4A20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Соблюдение требований профессиональной этики</a:t>
          </a:r>
          <a:endParaRPr lang="ru-RU" sz="1600" dirty="0">
            <a:latin typeface="+mj-lt"/>
          </a:endParaRPr>
        </a:p>
      </dgm:t>
    </dgm:pt>
    <dgm:pt modelId="{851A09AA-6075-4F06-831A-ABAFFF160620}" type="parTrans" cxnId="{B40456C4-239D-421A-8BF7-7919D7C399D4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38AE701-CA27-4769-A072-DCE5BA7884BE}" type="sibTrans" cxnId="{B40456C4-239D-421A-8BF7-7919D7C399D4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58B64C5-546C-4124-9F17-918F47FFD028}">
      <dgm:prSet phldrT="[Текст]" custT="1"/>
      <dgm:spPr/>
      <dgm:t>
        <a:bodyPr/>
        <a:lstStyle/>
        <a:p>
          <a:r>
            <a:rPr lang="ru-RU" sz="2800" b="1" dirty="0" smtClean="0">
              <a:latin typeface="+mj-lt"/>
            </a:rPr>
            <a:t>воспитатель</a:t>
          </a:r>
          <a:endParaRPr lang="ru-RU" sz="2800" b="1" dirty="0">
            <a:latin typeface="+mj-lt"/>
          </a:endParaRPr>
        </a:p>
      </dgm:t>
    </dgm:pt>
    <dgm:pt modelId="{69437851-4B1E-41E2-97DF-5B5D4C1953AA}" type="parTrans" cxnId="{5B36D020-6B2B-4A82-8649-AE8B3B6BD7F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A0FA1D1-2BF4-4967-866B-07A9CB17A86D}" type="sibTrans" cxnId="{5B36D020-6B2B-4A82-8649-AE8B3B6BD7F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D6B789A-582E-4C10-9874-C02EF013A4D9}" type="pres">
      <dgm:prSet presAssocID="{2A08C549-8319-4FD6-A611-96790F2DB39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DBEBA-B5DA-46E8-9D7C-B147E1EC0C34}" type="pres">
      <dgm:prSet presAssocID="{2A08C549-8319-4FD6-A611-96790F2DB39B}" presName="ellipse" presStyleLbl="trBgShp" presStyleIdx="0" presStyleCnt="1" custLinFactNeighborX="-1606" custLinFactNeighborY="582"/>
      <dgm:spPr/>
    </dgm:pt>
    <dgm:pt modelId="{BBEA59D9-68CB-4EC5-BDC3-50CC7C1AF415}" type="pres">
      <dgm:prSet presAssocID="{2A08C549-8319-4FD6-A611-96790F2DB39B}" presName="arrow1" presStyleLbl="fgShp" presStyleIdx="0" presStyleCnt="1" custLinFactNeighborX="8264" custLinFactNeighborY="6144"/>
      <dgm:spPr/>
    </dgm:pt>
    <dgm:pt modelId="{C4ECCB9F-D120-412A-88E7-DD5310E10C66}" type="pres">
      <dgm:prSet presAssocID="{2A08C549-8319-4FD6-A611-96790F2DB39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4722C-C0EC-4A39-AD77-A4DED906BF55}" type="pres">
      <dgm:prSet presAssocID="{98A2FD0A-865A-42E5-A299-49ECCAAB1EC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ADF32-3CBD-423A-8E10-0CED8616F6F6}" type="pres">
      <dgm:prSet presAssocID="{42D0601A-F422-4A6F-A484-0327449D4A20}" presName="item2" presStyleLbl="node1" presStyleIdx="1" presStyleCnt="3" custScaleX="109012" custLinFactNeighborX="7298" custLinFactNeighborY="-1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A4743-015E-459B-8BE9-93CE6502B9F3}" type="pres">
      <dgm:prSet presAssocID="{A58B64C5-546C-4124-9F17-918F47FFD028}" presName="item3" presStyleLbl="node1" presStyleIdx="2" presStyleCnt="3" custScaleX="114567" custLinFactNeighborX="19717" custLinFactNeighborY="3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1B0FA-D524-4581-ACB9-0A7E6A0AB2D5}" type="pres">
      <dgm:prSet presAssocID="{2A08C549-8319-4FD6-A611-96790F2DB39B}" presName="funnel" presStyleLbl="trAlignAcc1" presStyleIdx="0" presStyleCnt="1" custLinFactNeighborX="2306" custLinFactNeighborY="5143"/>
      <dgm:spPr/>
    </dgm:pt>
  </dgm:ptLst>
  <dgm:cxnLst>
    <dgm:cxn modelId="{C6A8A834-7A4D-4D6A-9075-886A6174CF1B}" srcId="{2A08C549-8319-4FD6-A611-96790F2DB39B}" destId="{1F834C5E-319E-4E33-91FC-8AFCF22D39B7}" srcOrd="0" destOrd="0" parTransId="{6B142C39-492C-4349-8162-4EF76DA8BC1A}" sibTransId="{53EFF93A-5048-41B6-8C2A-7F26B2938B3F}"/>
    <dgm:cxn modelId="{102132BD-A3AC-4E80-BF4F-87505F2EEF45}" srcId="{2A08C549-8319-4FD6-A611-96790F2DB39B}" destId="{98A2FD0A-865A-42E5-A299-49ECCAAB1ECA}" srcOrd="1" destOrd="0" parTransId="{E0898BDF-07F1-4781-A904-263BB6A468EE}" sibTransId="{3771B36E-3B69-4615-881F-367A9C3FCEBF}"/>
    <dgm:cxn modelId="{B40456C4-239D-421A-8BF7-7919D7C399D4}" srcId="{2A08C549-8319-4FD6-A611-96790F2DB39B}" destId="{42D0601A-F422-4A6F-A484-0327449D4A20}" srcOrd="2" destOrd="0" parTransId="{851A09AA-6075-4F06-831A-ABAFFF160620}" sibTransId="{D38AE701-CA27-4769-A072-DCE5BA7884BE}"/>
    <dgm:cxn modelId="{B097C15E-23C7-4A90-8FEA-0C96D3DDCAAA}" type="presOf" srcId="{2A08C549-8319-4FD6-A611-96790F2DB39B}" destId="{8D6B789A-582E-4C10-9874-C02EF013A4D9}" srcOrd="0" destOrd="0" presId="urn:microsoft.com/office/officeart/2005/8/layout/funnel1"/>
    <dgm:cxn modelId="{5B36D020-6B2B-4A82-8649-AE8B3B6BD7F3}" srcId="{2A08C549-8319-4FD6-A611-96790F2DB39B}" destId="{A58B64C5-546C-4124-9F17-918F47FFD028}" srcOrd="3" destOrd="0" parTransId="{69437851-4B1E-41E2-97DF-5B5D4C1953AA}" sibTransId="{FA0FA1D1-2BF4-4967-866B-07A9CB17A86D}"/>
    <dgm:cxn modelId="{E49B0FF6-2A35-4F13-ABBB-BFEA7B23B5AD}" type="presOf" srcId="{1F834C5E-319E-4E33-91FC-8AFCF22D39B7}" destId="{402A4743-015E-459B-8BE9-93CE6502B9F3}" srcOrd="0" destOrd="0" presId="urn:microsoft.com/office/officeart/2005/8/layout/funnel1"/>
    <dgm:cxn modelId="{9245DBF7-313E-4484-AE23-F7B91809263B}" type="presOf" srcId="{42D0601A-F422-4A6F-A484-0327449D4A20}" destId="{F9F4722C-C0EC-4A39-AD77-A4DED906BF55}" srcOrd="0" destOrd="0" presId="urn:microsoft.com/office/officeart/2005/8/layout/funnel1"/>
    <dgm:cxn modelId="{07D29A2F-C419-417E-B6D0-C00A24AE6AC8}" type="presOf" srcId="{98A2FD0A-865A-42E5-A299-49ECCAAB1ECA}" destId="{A4AADF32-3CBD-423A-8E10-0CED8616F6F6}" srcOrd="0" destOrd="0" presId="urn:microsoft.com/office/officeart/2005/8/layout/funnel1"/>
    <dgm:cxn modelId="{B6840D8E-4CA5-4AE7-AC23-0630B6385F0A}" type="presOf" srcId="{A58B64C5-546C-4124-9F17-918F47FFD028}" destId="{C4ECCB9F-D120-412A-88E7-DD5310E10C66}" srcOrd="0" destOrd="0" presId="urn:microsoft.com/office/officeart/2005/8/layout/funnel1"/>
    <dgm:cxn modelId="{30262368-2B9A-4FD1-8F35-341D0BF458B5}" type="presParOf" srcId="{8D6B789A-582E-4C10-9874-C02EF013A4D9}" destId="{64FDBEBA-B5DA-46E8-9D7C-B147E1EC0C34}" srcOrd="0" destOrd="0" presId="urn:microsoft.com/office/officeart/2005/8/layout/funnel1"/>
    <dgm:cxn modelId="{C2635D94-F99B-4153-AE37-F3256FF96A4F}" type="presParOf" srcId="{8D6B789A-582E-4C10-9874-C02EF013A4D9}" destId="{BBEA59D9-68CB-4EC5-BDC3-50CC7C1AF415}" srcOrd="1" destOrd="0" presId="urn:microsoft.com/office/officeart/2005/8/layout/funnel1"/>
    <dgm:cxn modelId="{80EAB2BC-2CB7-4874-89E1-006D24191646}" type="presParOf" srcId="{8D6B789A-582E-4C10-9874-C02EF013A4D9}" destId="{C4ECCB9F-D120-412A-88E7-DD5310E10C66}" srcOrd="2" destOrd="0" presId="urn:microsoft.com/office/officeart/2005/8/layout/funnel1"/>
    <dgm:cxn modelId="{366F0305-1FC3-4792-AA10-076BE233986A}" type="presParOf" srcId="{8D6B789A-582E-4C10-9874-C02EF013A4D9}" destId="{F9F4722C-C0EC-4A39-AD77-A4DED906BF55}" srcOrd="3" destOrd="0" presId="urn:microsoft.com/office/officeart/2005/8/layout/funnel1"/>
    <dgm:cxn modelId="{0BD1F9C8-DCA2-42D4-AC44-39CD7DC5F160}" type="presParOf" srcId="{8D6B789A-582E-4C10-9874-C02EF013A4D9}" destId="{A4AADF32-3CBD-423A-8E10-0CED8616F6F6}" srcOrd="4" destOrd="0" presId="urn:microsoft.com/office/officeart/2005/8/layout/funnel1"/>
    <dgm:cxn modelId="{0AB3B121-5A9C-47AB-898D-1D87D10B50D9}" type="presParOf" srcId="{8D6B789A-582E-4C10-9874-C02EF013A4D9}" destId="{402A4743-015E-459B-8BE9-93CE6502B9F3}" srcOrd="5" destOrd="0" presId="urn:microsoft.com/office/officeart/2005/8/layout/funnel1"/>
    <dgm:cxn modelId="{9F568330-61A2-40CD-9E02-8CBA336B7C81}" type="presParOf" srcId="{8D6B789A-582E-4C10-9874-C02EF013A4D9}" destId="{ED11B0FA-D524-4581-ACB9-0A7E6A0AB2D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B41A7-168D-4843-ACD7-C69482CB3700}">
      <dsp:nvSpPr>
        <dsp:cNvPr id="0" name=""/>
        <dsp:cNvSpPr/>
      </dsp:nvSpPr>
      <dsp:spPr>
        <a:xfrm>
          <a:off x="0" y="144012"/>
          <a:ext cx="2555318" cy="1533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dirty="0"/>
            <a:t>Вид профессиональной деятельности </a:t>
          </a:r>
          <a:endParaRPr lang="ru-RU" b="1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rebuchet MS"/>
            </a:rPr>
            <a:t>(совокупность обобщенных трудовых функций, имеющих близкий характер, результаты и условия труда)</a:t>
          </a:r>
          <a:endParaRPr lang="ru-RU" sz="1200" b="1" kern="1200" dirty="0">
            <a:solidFill>
              <a:schemeClr val="tx1"/>
            </a:solidFill>
            <a:latin typeface="Trebuchet MS"/>
          </a:endParaRPr>
        </a:p>
      </dsp:txBody>
      <dsp:txXfrm>
        <a:off x="0" y="144012"/>
        <a:ext cx="2555318" cy="1533191"/>
      </dsp:txXfrm>
    </dsp:sp>
    <dsp:sp modelId="{FE7F6E87-B60E-45FC-9A67-221198331F57}">
      <dsp:nvSpPr>
        <dsp:cNvPr id="0" name=""/>
        <dsp:cNvSpPr/>
      </dsp:nvSpPr>
      <dsp:spPr>
        <a:xfrm>
          <a:off x="2894326" y="153931"/>
          <a:ext cx="2790203" cy="1533191"/>
        </a:xfrm>
        <a:prstGeom prst="rect">
          <a:avLst/>
        </a:prstGeom>
        <a:solidFill>
          <a:schemeClr val="accent5">
            <a:hueOff val="-506612"/>
            <a:satOff val="536"/>
            <a:lumOff val="-9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Обобщенная трудовая </a:t>
          </a:r>
          <a:r>
            <a:rPr lang="ru-RU" sz="1800" b="1" kern="1200" dirty="0" smtClean="0"/>
            <a:t>функция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rebuchet MS"/>
            </a:rPr>
            <a:t>(совокупность связанных между собой трудовых функций, сложившаяся в результате</a:t>
          </a:r>
          <a:r>
            <a:rPr lang="ru-RU" sz="1200" b="1" kern="1200" dirty="0">
              <a:solidFill>
                <a:schemeClr val="tx1"/>
              </a:solidFill>
              <a:latin typeface="Trebuchet MS"/>
            </a:rPr>
            <a:t> </a:t>
          </a:r>
          <a:r>
            <a:rPr lang="ru-RU" sz="1200" b="1" kern="1200" dirty="0" smtClean="0">
              <a:solidFill>
                <a:schemeClr val="tx1"/>
              </a:solidFill>
              <a:latin typeface="Trebuchet MS"/>
            </a:rPr>
            <a:t>разделения труда в образовательном процессе)</a:t>
          </a:r>
          <a:endParaRPr lang="ru-RU" sz="1200" b="1" kern="1200" dirty="0">
            <a:solidFill>
              <a:schemeClr val="tx1"/>
            </a:solidFill>
            <a:latin typeface="Trebuchet MS"/>
          </a:endParaRPr>
        </a:p>
      </dsp:txBody>
      <dsp:txXfrm>
        <a:off x="2894326" y="153931"/>
        <a:ext cx="2790203" cy="1533191"/>
      </dsp:txXfrm>
    </dsp:sp>
    <dsp:sp modelId="{269FABE1-D152-4B10-8C82-EBA34F544135}">
      <dsp:nvSpPr>
        <dsp:cNvPr id="0" name=""/>
        <dsp:cNvSpPr/>
      </dsp:nvSpPr>
      <dsp:spPr>
        <a:xfrm>
          <a:off x="5940286" y="153640"/>
          <a:ext cx="2555318" cy="1533191"/>
        </a:xfrm>
        <a:prstGeom prst="rect">
          <a:avLst/>
        </a:prstGeom>
        <a:solidFill>
          <a:schemeClr val="accent5">
            <a:hueOff val="-1013224"/>
            <a:satOff val="1071"/>
            <a:lumOff val="-19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Трудовая функция </a:t>
          </a: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rebuchet MS"/>
            </a:rPr>
            <a:t>(система трудовых действий в рамках обобщенной трудовой функции)</a:t>
          </a:r>
          <a:endParaRPr lang="ru-RU" sz="1200" b="1" kern="1200" dirty="0">
            <a:solidFill>
              <a:schemeClr val="tx1"/>
            </a:solidFill>
            <a:latin typeface="Trebuchet MS"/>
          </a:endParaRPr>
        </a:p>
      </dsp:txBody>
      <dsp:txXfrm>
        <a:off x="5940286" y="153640"/>
        <a:ext cx="2555318" cy="1533191"/>
      </dsp:txXfrm>
    </dsp:sp>
    <dsp:sp modelId="{EF7F7E8A-C191-4BBC-A092-CF07604F45C0}">
      <dsp:nvSpPr>
        <dsp:cNvPr id="0" name=""/>
        <dsp:cNvSpPr/>
      </dsp:nvSpPr>
      <dsp:spPr>
        <a:xfrm>
          <a:off x="0" y="1840712"/>
          <a:ext cx="2555318" cy="1533191"/>
        </a:xfrm>
        <a:prstGeom prst="rect">
          <a:avLst/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Трудовое </a:t>
          </a:r>
          <a:r>
            <a:rPr lang="ru-RU" sz="1800" b="1" kern="1200" dirty="0" smtClean="0"/>
            <a:t>действие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rebuchet MS"/>
            </a:rPr>
            <a:t> </a:t>
          </a:r>
          <a:r>
            <a:rPr lang="ru-RU" sz="1200" b="1" kern="1200" dirty="0" smtClean="0">
              <a:solidFill>
                <a:schemeClr val="tx1"/>
              </a:solidFill>
              <a:latin typeface="Trebuchet MS"/>
            </a:rPr>
            <a:t>(процесс взаимодействия работника с предметом труда, при котором достигается определенная задача)</a:t>
          </a:r>
          <a:endParaRPr lang="ru-RU" sz="1200" b="1" kern="1200" dirty="0">
            <a:solidFill>
              <a:schemeClr val="tx1"/>
            </a:solidFill>
            <a:latin typeface="Trebuchet MS"/>
          </a:endParaRPr>
        </a:p>
      </dsp:txBody>
      <dsp:txXfrm>
        <a:off x="0" y="1840712"/>
        <a:ext cx="2555318" cy="1533191"/>
      </dsp:txXfrm>
    </dsp:sp>
    <dsp:sp modelId="{96231888-1308-4DEA-9C45-8658F4CDFBA2}">
      <dsp:nvSpPr>
        <dsp:cNvPr id="0" name=""/>
        <dsp:cNvSpPr/>
      </dsp:nvSpPr>
      <dsp:spPr>
        <a:xfrm>
          <a:off x="2877819" y="1858865"/>
          <a:ext cx="2823218" cy="1533191"/>
        </a:xfrm>
        <a:prstGeom prst="rect">
          <a:avLst/>
        </a:prstGeom>
        <a:solidFill>
          <a:schemeClr val="accent5">
            <a:hueOff val="-2026448"/>
            <a:satOff val="2142"/>
            <a:lumOff val="-39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Квалификационный уровень 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rebuchet MS"/>
            </a:rPr>
            <a:t>(совокупность требований к компетенциям, которые разделяются по параметрам сложности, нестандартности трудовых действий, ответственности и самостоятельности)</a:t>
          </a:r>
          <a:endParaRPr lang="ru-RU" sz="1200" b="1" kern="1200" dirty="0">
            <a:solidFill>
              <a:schemeClr val="tx1"/>
            </a:solidFill>
            <a:latin typeface="Trebuchet MS"/>
          </a:endParaRPr>
        </a:p>
      </dsp:txBody>
      <dsp:txXfrm>
        <a:off x="2877819" y="1858865"/>
        <a:ext cx="2823218" cy="1533191"/>
      </dsp:txXfrm>
    </dsp:sp>
    <dsp:sp modelId="{F09F1803-9293-4695-9B95-A95E7FD6EAB2}">
      <dsp:nvSpPr>
        <dsp:cNvPr id="0" name=""/>
        <dsp:cNvSpPr/>
      </dsp:nvSpPr>
      <dsp:spPr>
        <a:xfrm>
          <a:off x="5940286" y="1866470"/>
          <a:ext cx="2555318" cy="1533191"/>
        </a:xfrm>
        <a:prstGeom prst="rect">
          <a:avLst/>
        </a:prstGeom>
        <a:solidFill>
          <a:schemeClr val="accent5">
            <a:hueOff val="-2533060"/>
            <a:satOff val="2678"/>
            <a:lumOff val="-49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Квалификация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rebuchet MS"/>
            </a:rPr>
            <a:t>(уровень знаний, умений и профессиональных навыков, опыт работы работника)</a:t>
          </a:r>
          <a:r>
            <a:rPr lang="ru-RU" sz="1200" b="1" kern="1200" dirty="0">
              <a:solidFill>
                <a:schemeClr val="tx1"/>
              </a:solidFill>
              <a:latin typeface="Trebuchet MS"/>
            </a:rPr>
            <a:t> </a:t>
          </a:r>
        </a:p>
      </dsp:txBody>
      <dsp:txXfrm>
        <a:off x="5940286" y="1866470"/>
        <a:ext cx="2555318" cy="1533191"/>
      </dsp:txXfrm>
    </dsp:sp>
    <dsp:sp modelId="{3D69F9B5-C426-434A-A046-3A37304675F6}">
      <dsp:nvSpPr>
        <dsp:cNvPr id="0" name=""/>
        <dsp:cNvSpPr/>
      </dsp:nvSpPr>
      <dsp:spPr>
        <a:xfrm>
          <a:off x="2806973" y="3528398"/>
          <a:ext cx="2987397" cy="1533191"/>
        </a:xfrm>
        <a:prstGeom prst="rect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Компетенция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конкретных профессиональных качеств</a:t>
          </a: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rebuchet MS"/>
            </a:rPr>
            <a:t>(способность применять знания, умение и опыт профессиональной деятельности)</a:t>
          </a:r>
          <a:endParaRPr lang="ru-RU" sz="1200" b="1" kern="1200" dirty="0">
            <a:solidFill>
              <a:schemeClr val="tx1"/>
            </a:solidFill>
            <a:latin typeface="Trebuchet MS"/>
          </a:endParaRPr>
        </a:p>
      </dsp:txBody>
      <dsp:txXfrm>
        <a:off x="2806973" y="3528398"/>
        <a:ext cx="2987397" cy="1533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DBEBA-B5DA-46E8-9D7C-B147E1EC0C34}">
      <dsp:nvSpPr>
        <dsp:cNvPr id="0" name=""/>
        <dsp:cNvSpPr/>
      </dsp:nvSpPr>
      <dsp:spPr>
        <a:xfrm>
          <a:off x="1944221" y="216029"/>
          <a:ext cx="4122007" cy="143151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A59D9-68CB-4EC5-BDC3-50CC7C1AF415}">
      <dsp:nvSpPr>
        <dsp:cNvPr id="0" name=""/>
        <dsp:cNvSpPr/>
      </dsp:nvSpPr>
      <dsp:spPr>
        <a:xfrm>
          <a:off x="3744412" y="3744414"/>
          <a:ext cx="798838" cy="511256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4ECCB9F-D120-412A-88E7-DD5310E10C66}">
      <dsp:nvSpPr>
        <dsp:cNvPr id="0" name=""/>
        <dsp:cNvSpPr/>
      </dsp:nvSpPr>
      <dsp:spPr>
        <a:xfrm>
          <a:off x="2160602" y="4122007"/>
          <a:ext cx="3834426" cy="958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воспитатель</a:t>
          </a:r>
          <a:endParaRPr lang="ru-RU" sz="2800" b="1" kern="1200" dirty="0">
            <a:latin typeface="+mj-lt"/>
          </a:endParaRPr>
        </a:p>
      </dsp:txBody>
      <dsp:txXfrm>
        <a:off x="2160602" y="4122007"/>
        <a:ext cx="3834426" cy="958606"/>
      </dsp:txXfrm>
    </dsp:sp>
    <dsp:sp modelId="{F9F4722C-C0EC-4A39-AD77-A4DED906BF55}">
      <dsp:nvSpPr>
        <dsp:cNvPr id="0" name=""/>
        <dsp:cNvSpPr/>
      </dsp:nvSpPr>
      <dsp:spPr>
        <a:xfrm>
          <a:off x="3509042" y="1749776"/>
          <a:ext cx="1437909" cy="1437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Соблюдение требований профессиональной этики</a:t>
          </a:r>
          <a:endParaRPr lang="ru-RU" sz="1600" kern="1200" dirty="0">
            <a:latin typeface="+mj-lt"/>
          </a:endParaRPr>
        </a:p>
      </dsp:txBody>
      <dsp:txXfrm>
        <a:off x="3719619" y="1960353"/>
        <a:ext cx="1016755" cy="1016755"/>
      </dsp:txXfrm>
    </dsp:sp>
    <dsp:sp modelId="{A4AADF32-3CBD-423A-8E10-0CED8616F6F6}">
      <dsp:nvSpPr>
        <dsp:cNvPr id="0" name=""/>
        <dsp:cNvSpPr/>
      </dsp:nvSpPr>
      <dsp:spPr>
        <a:xfrm>
          <a:off x="2520284" y="432043"/>
          <a:ext cx="1567494" cy="1437909"/>
        </a:xfrm>
        <a:prstGeom prst="ellipse">
          <a:avLst/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Соблюдение нравственных этических норм</a:t>
          </a:r>
          <a:endParaRPr lang="ru-RU" sz="1600" kern="1200" dirty="0">
            <a:latin typeface="+mj-lt"/>
          </a:endParaRPr>
        </a:p>
      </dsp:txBody>
      <dsp:txXfrm>
        <a:off x="2749838" y="642620"/>
        <a:ext cx="1108386" cy="1016755"/>
      </dsp:txXfrm>
    </dsp:sp>
    <dsp:sp modelId="{402A4743-015E-459B-8BE9-93CE6502B9F3}">
      <dsp:nvSpPr>
        <dsp:cNvPr id="0" name=""/>
        <dsp:cNvSpPr/>
      </dsp:nvSpPr>
      <dsp:spPr>
        <a:xfrm>
          <a:off x="4128784" y="371956"/>
          <a:ext cx="1647370" cy="1437909"/>
        </a:xfrm>
        <a:prstGeom prst="ellipse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Соблюдение правовых норм</a:t>
          </a:r>
          <a:endParaRPr lang="ru-RU" sz="1600" kern="1200" dirty="0">
            <a:latin typeface="+mj-lt"/>
          </a:endParaRPr>
        </a:p>
      </dsp:txBody>
      <dsp:txXfrm>
        <a:off x="4370036" y="582533"/>
        <a:ext cx="1164866" cy="1016755"/>
      </dsp:txXfrm>
    </dsp:sp>
    <dsp:sp modelId="{ED11B0FA-D524-4581-ACB9-0A7E6A0AB2D5}">
      <dsp:nvSpPr>
        <dsp:cNvPr id="0" name=""/>
        <dsp:cNvSpPr/>
      </dsp:nvSpPr>
      <dsp:spPr>
        <a:xfrm>
          <a:off x="1944226" y="216011"/>
          <a:ext cx="4473497" cy="357879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Начальные сведения о курсе, пособия и материалы, необходимые для занятий или проекта.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64BE98-274F-4FDE-9C32-7D8445E42A6F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5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9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 курса, ожидаемые результаты и навыки, которые должны быть получены в ходе обучения.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F6DC86-A2AE-4AB5-901B-1247E367B516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1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Перечень словарных терминов.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AD45056-8E17-4354-A390-123037D8F74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1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Заключение по итогам курса, лекции и т. д.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1E4D6A6-06DB-481A-AF35-756887B63B73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1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5/28/2018 11:37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5/28/2018 11:37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5/28/2018 11:37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5/28/2018 11:37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5/28/2018 11:37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5/28/2018 11:37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5/28/2018 11:37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5/28/2018 11:37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5/28/2018 11:37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5/28/2018 11:37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5/28/2018 11:37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5/28/2018 11:37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6477000" cy="236220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solidFill>
                  <a:schemeClr val="accent4">
                    <a:lumMod val="75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Профессиональный</a:t>
            </a:r>
            <a:br>
              <a:rPr lang="ru-RU" sz="4800" b="1" cap="none" dirty="0">
                <a:solidFill>
                  <a:schemeClr val="accent4">
                    <a:lumMod val="75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4800" b="1" cap="none" dirty="0">
                <a:solidFill>
                  <a:schemeClr val="accent4">
                    <a:lumMod val="75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стандарт</a:t>
            </a:r>
            <a:br>
              <a:rPr lang="ru-RU" sz="4800" b="1" cap="none" dirty="0">
                <a:solidFill>
                  <a:schemeClr val="accent4">
                    <a:lumMod val="75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4800" b="1" cap="none" dirty="0">
                <a:solidFill>
                  <a:schemeClr val="accent4">
                    <a:lumMod val="75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  </a:t>
            </a:r>
            <a:r>
              <a:rPr lang="ru-RU" sz="4800" b="1" cap="none" dirty="0" smtClean="0">
                <a:solidFill>
                  <a:schemeClr val="accent4">
                    <a:lumMod val="75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«Педагог»</a:t>
            </a:r>
            <a:br>
              <a:rPr lang="ru-RU" sz="4800" b="1" cap="none" dirty="0" smtClean="0">
                <a:solidFill>
                  <a:schemeClr val="accent4">
                    <a:lumMod val="75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4800" b="1" cap="none" dirty="0" smtClean="0">
                <a:solidFill>
                  <a:schemeClr val="accent4">
                    <a:lumMod val="75000"/>
                  </a:schemeClr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(Обзор документа)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80000"/>
              </a:lnSpc>
              <a:spcBef>
                <a:spcPts val="713"/>
              </a:spcBef>
              <a:buClrTx/>
            </a:pPr>
            <a:r>
              <a:rPr lang="ru-RU" sz="5600" dirty="0" smtClean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Составила Зам. Зав. по УВР</a:t>
            </a:r>
          </a:p>
          <a:p>
            <a:pPr algn="r">
              <a:lnSpc>
                <a:spcPct val="80000"/>
              </a:lnSpc>
              <a:spcBef>
                <a:spcPts val="713"/>
              </a:spcBef>
              <a:buClrTx/>
            </a:pPr>
            <a:r>
              <a:rPr lang="ru-RU" sz="4800" dirty="0" smtClean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ГБДОУ </a:t>
            </a:r>
            <a:r>
              <a:rPr lang="ru-RU" sz="4800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детский сад № 43</a:t>
            </a:r>
          </a:p>
          <a:p>
            <a:pPr algn="r">
              <a:lnSpc>
                <a:spcPct val="80000"/>
              </a:lnSpc>
              <a:spcBef>
                <a:spcPts val="713"/>
              </a:spcBef>
              <a:buClrTx/>
            </a:pPr>
            <a:r>
              <a:rPr lang="ru-RU" sz="4800" dirty="0" smtClean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Душейко Наталия Павловна</a:t>
            </a:r>
            <a:endParaRPr lang="ru-RU" sz="4800" dirty="0">
              <a:solidFill>
                <a:schemeClr val="tx1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Общие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сведения.</a:t>
            </a:r>
            <a:br>
              <a:rPr lang="ru-RU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en-US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раздел</a:t>
            </a:r>
            <a:r>
              <a:rPr lang="en-US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611560" y="2492896"/>
            <a:ext cx="3886200" cy="4230960"/>
          </a:xfrm>
        </p:spPr>
        <p:txBody>
          <a:bodyPr/>
          <a:lstStyle/>
          <a:p>
            <a:r>
              <a:rPr lang="ru-RU" altLang="ru-RU" sz="2400" i="1" u="sng" dirty="0"/>
              <a:t>Вид профессиональной деятельности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:</a:t>
            </a:r>
          </a:p>
          <a:p>
            <a:endParaRPr lang="ru-RU" altLang="ru-RU" sz="2400" dirty="0"/>
          </a:p>
          <a:p>
            <a:r>
              <a:rPr lang="ru-RU" altLang="ru-RU" sz="2400" i="1" u="sng" dirty="0" smtClean="0"/>
              <a:t>Основная цель </a:t>
            </a:r>
            <a:r>
              <a:rPr lang="ru-RU" altLang="ru-RU" sz="2400" i="1" u="sng" dirty="0"/>
              <a:t>вида профессиональной деятельности</a:t>
            </a:r>
            <a:r>
              <a:rPr lang="ru-RU" altLang="ru-RU" sz="2400" i="1" dirty="0"/>
              <a:t>:</a:t>
            </a:r>
          </a:p>
          <a:p>
            <a:pPr marL="0" indent="0">
              <a:buNone/>
            </a:pPr>
            <a:endParaRPr lang="ru-RU" altLang="ru-RU" sz="2400" i="1" u="sng" dirty="0"/>
          </a:p>
          <a:p>
            <a:r>
              <a:rPr lang="ru-RU" altLang="ru-RU" sz="2400" i="1" u="sng" dirty="0" smtClean="0"/>
              <a:t>Вид </a:t>
            </a:r>
            <a:r>
              <a:rPr lang="ru-RU" altLang="ru-RU" sz="2400" i="1" u="sng" dirty="0"/>
              <a:t>экономической </a:t>
            </a:r>
            <a:r>
              <a:rPr lang="ru-RU" altLang="ru-RU" sz="2400" i="1" u="sng" dirty="0" smtClean="0"/>
              <a:t>деятельности:</a:t>
            </a:r>
            <a:endParaRPr lang="ru-RU" altLang="ru-RU" sz="2400" dirty="0" smtClean="0"/>
          </a:p>
          <a:p>
            <a:endParaRPr lang="ru-RU" altLang="ru-RU" sz="32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88024" y="2492896"/>
            <a:ext cx="3886200" cy="4230960"/>
          </a:xfrm>
        </p:spPr>
        <p:txBody>
          <a:bodyPr/>
          <a:lstStyle/>
          <a:p>
            <a:endParaRPr lang="ru-RU" altLang="ru-RU" sz="1800" b="1" u="sng" dirty="0" smtClean="0"/>
          </a:p>
          <a:p>
            <a:r>
              <a:rPr lang="ru-RU" altLang="ru-RU" sz="1800" b="1" u="sng" dirty="0" smtClean="0"/>
              <a:t>дошкольное образование</a:t>
            </a:r>
          </a:p>
          <a:p>
            <a:pPr marL="0" indent="0">
              <a:buNone/>
            </a:pPr>
            <a:endParaRPr lang="ru-RU" altLang="ru-RU" sz="2400" b="1" dirty="0" smtClean="0"/>
          </a:p>
          <a:p>
            <a:r>
              <a:rPr lang="ru-RU" altLang="ru-RU" sz="1800" b="1" u="sng" dirty="0" smtClean="0"/>
              <a:t>оказание </a:t>
            </a:r>
            <a:r>
              <a:rPr lang="ru-RU" altLang="ru-RU" sz="1800" b="1" u="sng" dirty="0"/>
              <a:t>образовательных услуг </a:t>
            </a:r>
            <a:r>
              <a:rPr lang="ru-RU" altLang="ru-RU" sz="1800" b="1" dirty="0"/>
              <a:t>по </a:t>
            </a:r>
            <a:r>
              <a:rPr lang="ru-RU" altLang="ru-RU" sz="1800" b="1" dirty="0" smtClean="0"/>
              <a:t>основным общеобразовательным </a:t>
            </a:r>
            <a:r>
              <a:rPr lang="ru-RU" altLang="ru-RU" sz="1800" b="1" dirty="0"/>
              <a:t>программам образовательными </a:t>
            </a:r>
            <a:r>
              <a:rPr lang="ru-RU" altLang="ru-RU" sz="1800" b="1" dirty="0" smtClean="0"/>
              <a:t>организациям</a:t>
            </a:r>
          </a:p>
          <a:p>
            <a:endParaRPr lang="ru-RU" altLang="ru-RU" sz="1800" b="1" dirty="0" smtClean="0"/>
          </a:p>
          <a:p>
            <a:r>
              <a:rPr lang="ru-RU" altLang="ru-RU" sz="1800" b="1" u="sng" dirty="0"/>
              <a:t>услуги в области          </a:t>
            </a:r>
            <a:r>
              <a:rPr lang="ru-RU" altLang="ru-RU" sz="1800" b="1" dirty="0"/>
              <a:t>дошкольного образования</a:t>
            </a:r>
          </a:p>
          <a:p>
            <a:endParaRPr lang="ru-RU" altLang="ru-RU" sz="2400" b="1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5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Описание трудовых </a:t>
            </a:r>
            <a:r>
              <a:rPr lang="ru-RU" sz="3200" b="1" dirty="0" smtClean="0">
                <a:solidFill>
                  <a:srgbClr val="FF0000"/>
                </a:solidFill>
              </a:rPr>
              <a:t>функций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II</a:t>
            </a:r>
            <a:r>
              <a:rPr lang="ru-RU" sz="3200" b="1" dirty="0" smtClean="0">
                <a:solidFill>
                  <a:srgbClr val="FF0000"/>
                </a:solidFill>
              </a:rPr>
              <a:t> раздел)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2B6AA079-9DFA-4D6E-89D1-AEE410F9C3C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9424497"/>
              </p:ext>
            </p:extLst>
          </p:nvPr>
        </p:nvGraphicFramePr>
        <p:xfrm>
          <a:off x="317034" y="1916832"/>
          <a:ext cx="8575446" cy="48082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542">
                  <a:extLst>
                    <a:ext uri="{9D8B030D-6E8A-4147-A177-3AD203B41FA5}">
                      <a16:colId xmlns="" xmlns:a16="http://schemas.microsoft.com/office/drawing/2014/main" val="1408005902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4088017205"/>
                    </a:ext>
                  </a:extLst>
                </a:gridCol>
                <a:gridCol w="1316317">
                  <a:extLst>
                    <a:ext uri="{9D8B030D-6E8A-4147-A177-3AD203B41FA5}">
                      <a16:colId xmlns="" xmlns:a16="http://schemas.microsoft.com/office/drawing/2014/main" val="476316218"/>
                    </a:ext>
                  </a:extLst>
                </a:gridCol>
                <a:gridCol w="2356091">
                  <a:extLst>
                    <a:ext uri="{9D8B030D-6E8A-4147-A177-3AD203B41FA5}">
                      <a16:colId xmlns="" xmlns:a16="http://schemas.microsoft.com/office/drawing/2014/main" val="2899546481"/>
                    </a:ext>
                  </a:extLst>
                </a:gridCol>
              </a:tblGrid>
              <a:tr h="5751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Код 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Обобщенные трудовые функции 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Уровень квалификации 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Трудовые функции 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75317873"/>
                  </a:ext>
                </a:extLst>
              </a:tr>
              <a:tr h="659438"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b="1" kern="1200" dirty="0">
                          <a:effectLst/>
                        </a:rPr>
                        <a:t>A </a:t>
                      </a:r>
                      <a:endParaRPr lang="af-ZA" b="1" dirty="0">
                        <a:effectLst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Педагогическая деятельность </a:t>
                      </a:r>
                      <a:endParaRPr lang="ru-RU" b="1" kern="1200" dirty="0">
                        <a:effectLst/>
                      </a:endParaRPr>
                    </a:p>
                    <a:p>
                      <a:pPr marL="0" lvl="0" algn="l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200" dirty="0">
                          <a:effectLst/>
                        </a:rPr>
                        <a:t>по проектированию и реализации </a:t>
                      </a:r>
                      <a:endParaRPr lang="ru-RU" b="1" dirty="0">
                        <a:effectLst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образовательного процесса </a:t>
                      </a:r>
                      <a:endParaRPr lang="ru-RU" b="1" dirty="0">
                        <a:effectLst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в образовательных организациях  дошкольного, начального общего, основного общего, среднего общего образования 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6 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1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200" dirty="0" smtClean="0">
                        <a:effectLst/>
                      </a:endParaRPr>
                    </a:p>
                    <a:p>
                      <a:pPr marL="457200" lvl="1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200" dirty="0" smtClean="0">
                        <a:effectLst/>
                      </a:endParaRPr>
                    </a:p>
                    <a:p>
                      <a:pPr marL="457200" lvl="1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Общепедагогическая </a:t>
                      </a:r>
                      <a:r>
                        <a:rPr lang="ru-RU" sz="1600" b="1" kern="1200" dirty="0">
                          <a:effectLst/>
                        </a:rPr>
                        <a:t>функция. </a:t>
                      </a:r>
                      <a:r>
                        <a:rPr lang="ru-RU" sz="1600" b="1" kern="1200" dirty="0" smtClean="0">
                          <a:effectLst/>
                        </a:rPr>
                        <a:t>Обучение</a:t>
                      </a:r>
                    </a:p>
                    <a:p>
                      <a:pPr marL="457200" lvl="1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 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9813880"/>
                  </a:ext>
                </a:extLst>
              </a:tr>
              <a:tr h="640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Воспитательная деятельность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46393880"/>
                  </a:ext>
                </a:extLst>
              </a:tr>
              <a:tr h="2373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Развивающая деятельность </a:t>
                      </a:r>
                    </a:p>
                    <a:p>
                      <a:pPr marL="457200" lvl="1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30384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6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Описание трудовых </a:t>
            </a:r>
            <a:r>
              <a:rPr lang="ru-RU" sz="3600" b="1" dirty="0" smtClean="0">
                <a:solidFill>
                  <a:srgbClr val="FF0000"/>
                </a:solidFill>
              </a:rPr>
              <a:t>функций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</a:rPr>
              <a:t> раздел)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49F1157-DE8A-4657-B219-94016C1AD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4953"/>
              </p:ext>
            </p:extLst>
          </p:nvPr>
        </p:nvGraphicFramePr>
        <p:xfrm>
          <a:off x="107504" y="1700808"/>
          <a:ext cx="8828038" cy="50452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396">
                  <a:extLst>
                    <a:ext uri="{9D8B030D-6E8A-4147-A177-3AD203B41FA5}">
                      <a16:colId xmlns="" xmlns:a16="http://schemas.microsoft.com/office/drawing/2014/main" val="1801281395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48695068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299986187"/>
                    </a:ext>
                  </a:extLst>
                </a:gridCol>
                <a:gridCol w="4433210">
                  <a:extLst>
                    <a:ext uri="{9D8B030D-6E8A-4147-A177-3AD203B41FA5}">
                      <a16:colId xmlns="" xmlns:a16="http://schemas.microsoft.com/office/drawing/2014/main" val="40777208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 Код 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Обобщенные трудовые функции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Уровень квалификации</a:t>
                      </a: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Трудовые функции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3530592"/>
                  </a:ext>
                </a:extLst>
              </a:tr>
              <a:tr h="772643">
                <a:tc rowSpan="5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В 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Педагогическая деятельность по проектированию 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реализации основных общеобразовательных программ 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5–6 </a:t>
                      </a:r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1" algn="l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sng" kern="1200" dirty="0">
                          <a:solidFill>
                            <a:srgbClr val="002060"/>
                          </a:solidFill>
                          <a:effectLst/>
                        </a:rPr>
                        <a:t>Педагогическая деятельность </a:t>
                      </a:r>
                    </a:p>
                    <a:p>
                      <a:pPr marL="457200" lvl="1" algn="l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sng" kern="1200" dirty="0">
                          <a:solidFill>
                            <a:srgbClr val="002060"/>
                          </a:solidFill>
                          <a:effectLst/>
                        </a:rPr>
                        <a:t>по реализации программ дошкольного образования </a:t>
                      </a:r>
                      <a:endParaRPr lang="ru-RU" sz="1400" b="1" u="sng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20108800"/>
                  </a:ext>
                </a:extLst>
              </a:tr>
              <a:tr h="996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Педагогическая деятельность </a:t>
                      </a:r>
                    </a:p>
                    <a:p>
                      <a:pPr marL="457200" lvl="1" algn="l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kern="1200" dirty="0">
                          <a:effectLst/>
                        </a:rPr>
                        <a:t>по реализации программ начального </a:t>
                      </a:r>
                    </a:p>
                    <a:p>
                      <a:pPr marL="457200" lvl="1" algn="l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kern="1200" dirty="0">
                          <a:effectLst/>
                        </a:rPr>
                        <a:t>общего образования </a:t>
                      </a:r>
                      <a:endParaRPr lang="ru-RU" sz="1400" b="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07216255"/>
                  </a:ext>
                </a:extLst>
              </a:tr>
              <a:tr h="105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Педагогическая деятельность </a:t>
                      </a:r>
                    </a:p>
                    <a:p>
                      <a:pPr marL="457200" lvl="1" algn="l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kern="1200" dirty="0">
                          <a:effectLst/>
                        </a:rPr>
                        <a:t>по реализации программ основного </a:t>
                      </a:r>
                    </a:p>
                    <a:p>
                      <a:pPr marL="457200" lvl="1" algn="l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kern="1200" dirty="0">
                          <a:effectLst/>
                        </a:rPr>
                        <a:t>и среднего общего образования </a:t>
                      </a:r>
                      <a:endParaRPr lang="ru-RU" sz="1400" b="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12505626"/>
                  </a:ext>
                </a:extLst>
              </a:tr>
              <a:tr h="539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Модуль «Предметное обучение. Математика» </a:t>
                      </a:r>
                      <a:endParaRPr lang="ru-RU" sz="1400" b="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28376754"/>
                  </a:ext>
                </a:extLst>
              </a:tr>
              <a:tr h="726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l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Модуль «Предметное обучение. Русский язык» </a:t>
                      </a:r>
                      <a:endParaRPr lang="ru-RU" sz="1400" b="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9587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Характеристика</a:t>
            </a:r>
            <a:r>
              <a:rPr lang="ru-RU" sz="2800" b="1" dirty="0">
                <a:solidFill>
                  <a:srgbClr val="C00000"/>
                </a:solidFill>
              </a:rPr>
              <a:t> обобщенных трудовых функций</a:t>
            </a:r>
            <a:r>
              <a:rPr lang="ru-RU" sz="2800" dirty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>
                <a:solidFill>
                  <a:srgbClr val="C00000"/>
                </a:solidFill>
              </a:rPr>
              <a:t>III</a:t>
            </a:r>
            <a:r>
              <a:rPr lang="ru-RU" sz="2800" b="1" dirty="0">
                <a:solidFill>
                  <a:srgbClr val="C00000"/>
                </a:solidFill>
              </a:rPr>
              <a:t> раздел). </a:t>
            </a:r>
            <a:r>
              <a:rPr lang="ru-RU" sz="2000" b="1" dirty="0" smtClean="0">
                <a:solidFill>
                  <a:srgbClr val="C00000"/>
                </a:solidFill>
              </a:rPr>
              <a:t>Обобщенная трудовая функция: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1600" b="1" dirty="0" smtClean="0">
                <a:solidFill>
                  <a:srgbClr val="FF0000"/>
                </a:solidFill>
              </a:rPr>
              <a:t>Педагогическая деятельность по проектированию и реализации образовательного процесса в ОО ДО».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Требования к воспитателю: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10">
            <a:extLst>
              <a:ext uri="{FF2B5EF4-FFF2-40B4-BE49-F238E27FC236}">
                <a16:creationId xmlns="" xmlns:a16="http://schemas.microsoft.com/office/drawing/2014/main" id="{D899DCF7-ABB2-478A-9D7C-AEC2D48C5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30090"/>
              </p:ext>
            </p:extLst>
          </p:nvPr>
        </p:nvGraphicFramePr>
        <p:xfrm>
          <a:off x="179512" y="1916833"/>
          <a:ext cx="8788827" cy="478536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740863">
                  <a:extLst>
                    <a:ext uri="{9D8B030D-6E8A-4147-A177-3AD203B41FA5}">
                      <a16:colId xmlns="" xmlns:a16="http://schemas.microsoft.com/office/drawing/2014/main" val="407719120"/>
                    </a:ext>
                  </a:extLst>
                </a:gridCol>
                <a:gridCol w="7047964">
                  <a:extLst>
                    <a:ext uri="{9D8B030D-6E8A-4147-A177-3AD203B41FA5}">
                      <a16:colId xmlns="" xmlns:a16="http://schemas.microsoft.com/office/drawing/2014/main" val="1797378553"/>
                    </a:ext>
                  </a:extLst>
                </a:gridCol>
              </a:tblGrid>
              <a:tr h="1794026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ru-RU" sz="1400" b="1" u="none" strike="noStrike" noProof="0" dirty="0"/>
                        <a:t>Требования </a:t>
                      </a:r>
                      <a:endParaRPr lang="ru-RU" sz="1400" b="1" dirty="0"/>
                    </a:p>
                    <a:p>
                      <a:pPr marL="0" lvl="0" algn="l">
                        <a:buNone/>
                      </a:pPr>
                      <a:r>
                        <a:rPr lang="ru-RU" sz="1400" b="1" u="none" strike="noStrike" noProof="0" dirty="0"/>
                        <a:t>к образованию </a:t>
                      </a:r>
                      <a:endParaRPr lang="ru-RU" sz="1400" b="1" dirty="0"/>
                    </a:p>
                    <a:p>
                      <a:pPr marL="0" lvl="0" algn="l">
                        <a:buNone/>
                      </a:pPr>
                      <a:r>
                        <a:rPr lang="ru-RU" sz="1400" b="1" u="none" strike="noStrike" noProof="0" dirty="0"/>
                        <a:t>и обучению </a:t>
                      </a:r>
                      <a:endParaRPr lang="ru-RU" sz="1400" b="1" dirty="0"/>
                    </a:p>
                    <a:p>
                      <a:pPr lvl="0">
                        <a:buNone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600" u="none" strike="noStrike" noProof="0" dirty="0"/>
                        <a:t>Высшее </a:t>
                      </a:r>
                      <a:r>
                        <a:rPr lang="ru-RU" sz="1600" u="none" strike="noStrike" noProof="0" dirty="0" smtClean="0"/>
                        <a:t>или </a:t>
                      </a:r>
                      <a:r>
                        <a:rPr lang="ru-RU" sz="1600" u="none" strike="noStrike" noProof="0" dirty="0"/>
                        <a:t>среднее профессиональное образование </a:t>
                      </a:r>
                      <a:r>
                        <a:rPr lang="ru-RU" sz="1600" u="none" strike="noStrike" noProof="0" dirty="0" smtClean="0"/>
                        <a:t>по направлениям  </a:t>
                      </a:r>
                      <a:r>
                        <a:rPr lang="ru-RU" sz="1600" u="none" strike="noStrike" noProof="0" dirty="0"/>
                        <a:t>подготовки </a:t>
                      </a:r>
                      <a:r>
                        <a:rPr lang="ru-RU" sz="1600" u="none" strike="noStrike" noProof="0" dirty="0" smtClean="0"/>
                        <a:t> </a:t>
                      </a:r>
                      <a:r>
                        <a:rPr lang="ru-RU" sz="1600" u="none" strike="noStrike" noProof="0" dirty="0"/>
                        <a:t>"Образование и </a:t>
                      </a:r>
                      <a:r>
                        <a:rPr lang="ru-RU" sz="1600" u="none" strike="noStrike" noProof="0" dirty="0" smtClean="0"/>
                        <a:t>педагогика"</a:t>
                      </a:r>
                      <a:r>
                        <a:rPr lang="ru-RU" sz="1600" u="none" strike="noStrike" noProof="0" dirty="0"/>
                        <a:t> </a:t>
                      </a:r>
                      <a:r>
                        <a:rPr lang="ru-RU" sz="1600" u="none" strike="noStrike" noProof="0" dirty="0" smtClean="0"/>
                        <a:t>или в области, соответствующей</a:t>
                      </a:r>
                      <a:r>
                        <a:rPr lang="ru-RU" sz="1600" u="none" strike="noStrike" baseline="0" noProof="0" dirty="0" smtClean="0"/>
                        <a:t> преподаваемому предмету(с последующей профессиональной переподготовкой по профилю педагогической деятельности)</a:t>
                      </a:r>
                      <a:endParaRPr lang="ru-RU" sz="1600" u="none" strike="noStrike" noProof="0" dirty="0"/>
                    </a:p>
                    <a:p>
                      <a:pPr lvl="0" algn="l">
                        <a:buNone/>
                      </a:pPr>
                      <a:r>
                        <a:rPr lang="ru-RU" sz="1600" u="none" strike="noStrike" noProof="0" dirty="0"/>
                        <a:t>либо высшее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6901862"/>
                  </a:ext>
                </a:extLst>
              </a:tr>
              <a:tr h="92122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400" b="1" u="none" strike="noStrike" noProof="0" dirty="0"/>
                        <a:t>Требования </a:t>
                      </a:r>
                      <a:endParaRPr lang="ru-RU" sz="1400" b="1" dirty="0"/>
                    </a:p>
                    <a:p>
                      <a:pPr lvl="0" algn="l">
                        <a:buNone/>
                      </a:pPr>
                      <a:r>
                        <a:rPr lang="ru-RU" sz="1400" b="1" u="none" strike="noStrike" noProof="0" dirty="0"/>
                        <a:t>к опыту практической работы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600" u="none" strike="noStrike" noProof="0" dirty="0"/>
                        <a:t>Требования к опыту практической работы не предъявляются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484727"/>
                  </a:ext>
                </a:extLst>
              </a:tr>
              <a:tr h="203728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400" b="1" u="none" strike="noStrike" noProof="0" dirty="0"/>
                        <a:t>Особые условия допуска </a:t>
                      </a:r>
                      <a:endParaRPr lang="ru-RU" sz="1400" b="1" dirty="0"/>
                    </a:p>
                    <a:p>
                      <a:pPr lvl="0" algn="l">
                        <a:buNone/>
                      </a:pPr>
                      <a:r>
                        <a:rPr lang="ru-RU" sz="1400" b="1" u="none" strike="noStrike" noProof="0" dirty="0"/>
                        <a:t>к работе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600" u="none" strike="noStrike" noProof="0" dirty="0"/>
                        <a:t>К педагогической деятельности не допускаются лица, которые:</a:t>
                      </a:r>
                      <a:endParaRPr lang="ru-RU" sz="1600" dirty="0"/>
                    </a:p>
                    <a:p>
                      <a:pPr marL="285750" lvl="0" indent="-285750" algn="l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u="none" strike="noStrike" noProof="0" dirty="0"/>
                        <a:t>лишены права заниматься педагогической деятельностью в соответствии с вступившим в законную силу приговором суда;</a:t>
                      </a:r>
                      <a:endParaRPr lang="ru-RU" sz="1600" dirty="0"/>
                    </a:p>
                    <a:p>
                      <a:pPr marL="285750" lvl="0" indent="-285750" algn="l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u="none" strike="noStrike" noProof="0" dirty="0"/>
                        <a:t>имеют или имели судимость за преступления, состав и виды которых установлены законодательством РФ;</a:t>
                      </a:r>
                      <a:endParaRPr lang="ru-RU" sz="1600" dirty="0"/>
                    </a:p>
                    <a:p>
                      <a:pPr marL="285750" lvl="0" indent="-285750" algn="l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u="none" strike="noStrike" noProof="0" dirty="0"/>
                        <a:t>признаны недееспособными в установленном федеральным законом порядке;</a:t>
                      </a:r>
                      <a:endParaRPr lang="ru-RU" sz="1600" dirty="0"/>
                    </a:p>
                    <a:p>
                      <a:pPr marL="285750" lvl="0" indent="-285750" algn="l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u="none" strike="noStrike" noProof="0" dirty="0"/>
                        <a:t>имеют заболевания, предусмотренные установленным перечнем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684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Характеристика обобщенных трудовых функций</a:t>
            </a:r>
            <a:r>
              <a:rPr lang="ru-RU" sz="3200" dirty="0"/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III</a:t>
            </a:r>
            <a:r>
              <a:rPr lang="ru-RU" sz="3200" b="1" dirty="0" smtClean="0">
                <a:solidFill>
                  <a:srgbClr val="FF0000"/>
                </a:solidFill>
              </a:rPr>
              <a:t> раздел)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585520B3-0789-449D-8EC4-47B262194F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600199"/>
            <a:ext cx="7765914" cy="51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2F871BF-09B7-4420-B7AE-626554A9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Характеристика обобщенных трудовых функций  (</a:t>
            </a:r>
            <a:r>
              <a:rPr lang="en-US" sz="3200" b="1" dirty="0">
                <a:solidFill>
                  <a:srgbClr val="C00000"/>
                </a:solidFill>
              </a:rPr>
              <a:t>III</a:t>
            </a:r>
            <a:r>
              <a:rPr lang="ru-RU" sz="3200" b="1" dirty="0">
                <a:solidFill>
                  <a:srgbClr val="C00000"/>
                </a:solidFill>
              </a:rPr>
              <a:t> раздел)</a:t>
            </a:r>
          </a:p>
        </p:txBody>
      </p:sp>
      <p:pic>
        <p:nvPicPr>
          <p:cNvPr id="4" name="Рисунок 8">
            <a:extLst>
              <a:ext uri="{FF2B5EF4-FFF2-40B4-BE49-F238E27FC236}">
                <a16:creationId xmlns="" xmlns:a16="http://schemas.microsoft.com/office/drawing/2014/main" id="{04609540-F731-4142-8525-2F41D619C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7" y="1700808"/>
            <a:ext cx="8424936" cy="49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68760"/>
          </a:xfrm>
        </p:spPr>
        <p:txBody>
          <a:bodyPr/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</a:rPr>
              <a:t>Трудовые действия</a:t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1400" dirty="0" smtClean="0">
                <a:solidFill>
                  <a:srgbClr val="FF0000"/>
                </a:solidFill>
              </a:rPr>
              <a:t>(Обобщенная трудовая функция :педагогическая </a:t>
            </a:r>
            <a:r>
              <a:rPr lang="ru-RU" altLang="ru-RU" sz="1400" dirty="0" err="1" smtClean="0">
                <a:solidFill>
                  <a:srgbClr val="FF0000"/>
                </a:solidFill>
              </a:rPr>
              <a:t>деятельностьпо</a:t>
            </a:r>
            <a:r>
              <a:rPr lang="ru-RU" altLang="ru-RU" sz="1400" dirty="0" smtClean="0">
                <a:solidFill>
                  <a:srgbClr val="FF0000"/>
                </a:solidFill>
              </a:rPr>
              <a:t> проектированию и реализации основных образовательных </a:t>
            </a:r>
            <a:r>
              <a:rPr lang="ru-RU" altLang="ru-RU" sz="1400" dirty="0" err="1" smtClean="0">
                <a:solidFill>
                  <a:srgbClr val="FF0000"/>
                </a:solidFill>
              </a:rPr>
              <a:t>прогамм.Трудовая</a:t>
            </a:r>
            <a:r>
              <a:rPr lang="ru-RU" altLang="ru-RU" sz="1400" dirty="0" smtClean="0">
                <a:solidFill>
                  <a:srgbClr val="FF0000"/>
                </a:solidFill>
              </a:rPr>
              <a:t> функция :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Педагогическая деятельность по реализации программ ДО</a:t>
            </a:r>
            <a:r>
              <a:rPr lang="ru-RU" altLang="ru-RU" sz="1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Полилиния 3"/>
          <p:cNvSpPr/>
          <p:nvPr/>
        </p:nvSpPr>
        <p:spPr bwMode="auto">
          <a:xfrm>
            <a:off x="640021" y="1618824"/>
            <a:ext cx="7185105" cy="512380"/>
          </a:xfrm>
          <a:custGeom>
            <a:avLst/>
            <a:gdLst>
              <a:gd name="connsiteX0" fmla="*/ 0 w 7758760"/>
              <a:gd name="connsiteY0" fmla="*/ 0 h 512454"/>
              <a:gd name="connsiteX1" fmla="*/ 7758760 w 7758760"/>
              <a:gd name="connsiteY1" fmla="*/ 0 h 512454"/>
              <a:gd name="connsiteX2" fmla="*/ 7758760 w 7758760"/>
              <a:gd name="connsiteY2" fmla="*/ 512454 h 512454"/>
              <a:gd name="connsiteX3" fmla="*/ 0 w 7758760"/>
              <a:gd name="connsiteY3" fmla="*/ 512454 h 512454"/>
              <a:gd name="connsiteX4" fmla="*/ 0 w 7758760"/>
              <a:gd name="connsiteY4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8760" h="512454">
                <a:moveTo>
                  <a:pt x="0" y="0"/>
                </a:moveTo>
                <a:lnTo>
                  <a:pt x="7758760" y="0"/>
                </a:lnTo>
                <a:lnTo>
                  <a:pt x="7758760" y="512454"/>
                </a:lnTo>
                <a:lnTo>
                  <a:pt x="0" y="51245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406760" tIns="50800" rIns="50800" bIns="508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ООП ДО с ФГОС</a:t>
            </a:r>
          </a:p>
        </p:txBody>
      </p:sp>
      <p:sp>
        <p:nvSpPr>
          <p:cNvPr id="5" name="Полилиния 4"/>
          <p:cNvSpPr/>
          <p:nvPr/>
        </p:nvSpPr>
        <p:spPr bwMode="auto">
          <a:xfrm>
            <a:off x="609600" y="2924944"/>
            <a:ext cx="7215527" cy="504056"/>
          </a:xfrm>
          <a:custGeom>
            <a:avLst/>
            <a:gdLst>
              <a:gd name="connsiteX0" fmla="*/ 0 w 7215831"/>
              <a:gd name="connsiteY0" fmla="*/ 0 h 512454"/>
              <a:gd name="connsiteX1" fmla="*/ 7215831 w 7215831"/>
              <a:gd name="connsiteY1" fmla="*/ 0 h 512454"/>
              <a:gd name="connsiteX2" fmla="*/ 7215831 w 7215831"/>
              <a:gd name="connsiteY2" fmla="*/ 512454 h 512454"/>
              <a:gd name="connsiteX3" fmla="*/ 0 w 7215831"/>
              <a:gd name="connsiteY3" fmla="*/ 512454 h 512454"/>
              <a:gd name="connsiteX4" fmla="*/ 0 w 7215831"/>
              <a:gd name="connsiteY4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5831" h="512454">
                <a:moveTo>
                  <a:pt x="0" y="0"/>
                </a:moveTo>
                <a:lnTo>
                  <a:pt x="7215831" y="0"/>
                </a:lnTo>
                <a:lnTo>
                  <a:pt x="7215831" y="512454"/>
                </a:lnTo>
                <a:lnTo>
                  <a:pt x="0" y="51245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2887636"/>
              <a:satOff val="2609"/>
              <a:lumOff val="295"/>
              <a:alphaOff val="0"/>
            </a:schemeClr>
          </a:fillRef>
          <a:effectRef idx="1">
            <a:schemeClr val="accent2">
              <a:hueOff val="-2887636"/>
              <a:satOff val="2609"/>
              <a:lumOff val="295"/>
              <a:alphaOff val="0"/>
            </a:schemeClr>
          </a:effectRef>
          <a:fontRef idx="minor">
            <a:schemeClr val="dk1"/>
          </a:fontRef>
        </p:style>
        <p:txBody>
          <a:bodyPr lIns="406760" rIns="4572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планировании и корректировке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по результатам мониторинга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640021" y="2283920"/>
            <a:ext cx="7185105" cy="512380"/>
          </a:xfrm>
          <a:custGeom>
            <a:avLst/>
            <a:gdLst>
              <a:gd name="connsiteX0" fmla="*/ 0 w 7040377"/>
              <a:gd name="connsiteY0" fmla="*/ 0 h 512454"/>
              <a:gd name="connsiteX1" fmla="*/ 7040377 w 7040377"/>
              <a:gd name="connsiteY1" fmla="*/ 0 h 512454"/>
              <a:gd name="connsiteX2" fmla="*/ 7040377 w 7040377"/>
              <a:gd name="connsiteY2" fmla="*/ 512454 h 512454"/>
              <a:gd name="connsiteX3" fmla="*/ 0 w 7040377"/>
              <a:gd name="connsiteY3" fmla="*/ 512454 h 512454"/>
              <a:gd name="connsiteX4" fmla="*/ 0 w 7040377"/>
              <a:gd name="connsiteY4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377" h="512454">
                <a:moveTo>
                  <a:pt x="0" y="0"/>
                </a:moveTo>
                <a:lnTo>
                  <a:pt x="7040377" y="0"/>
                </a:lnTo>
                <a:lnTo>
                  <a:pt x="7040377" y="512454"/>
                </a:lnTo>
                <a:lnTo>
                  <a:pt x="0" y="51245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5775273"/>
              <a:satOff val="5219"/>
              <a:lumOff val="589"/>
              <a:alphaOff val="0"/>
            </a:schemeClr>
          </a:fillRef>
          <a:effectRef idx="1">
            <a:schemeClr val="accent2">
              <a:hueOff val="-5775273"/>
              <a:satOff val="5219"/>
              <a:lumOff val="589"/>
              <a:alphaOff val="0"/>
            </a:schemeClr>
          </a:effectRef>
          <a:fontRef idx="minor">
            <a:schemeClr val="dk1"/>
          </a:fontRef>
        </p:style>
        <p:txBody>
          <a:bodyPr lIns="406760" rIns="4572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реализация образовательной работы с детьми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</p:txBody>
      </p:sp>
      <p:sp>
        <p:nvSpPr>
          <p:cNvPr id="7" name="Полилиния 6"/>
          <p:cNvSpPr/>
          <p:nvPr/>
        </p:nvSpPr>
        <p:spPr bwMode="auto">
          <a:xfrm>
            <a:off x="611560" y="3573016"/>
            <a:ext cx="7213566" cy="661417"/>
          </a:xfrm>
          <a:custGeom>
            <a:avLst/>
            <a:gdLst>
              <a:gd name="connsiteX0" fmla="*/ 0 w 6959178"/>
              <a:gd name="connsiteY0" fmla="*/ 0 h 512454"/>
              <a:gd name="connsiteX1" fmla="*/ 6959178 w 6959178"/>
              <a:gd name="connsiteY1" fmla="*/ 0 h 512454"/>
              <a:gd name="connsiteX2" fmla="*/ 6959178 w 6959178"/>
              <a:gd name="connsiteY2" fmla="*/ 512454 h 512454"/>
              <a:gd name="connsiteX3" fmla="*/ 0 w 6959178"/>
              <a:gd name="connsiteY3" fmla="*/ 512454 h 512454"/>
              <a:gd name="connsiteX4" fmla="*/ 0 w 6959178"/>
              <a:gd name="connsiteY4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9178" h="512454">
                <a:moveTo>
                  <a:pt x="0" y="0"/>
                </a:moveTo>
                <a:lnTo>
                  <a:pt x="6959178" y="0"/>
                </a:lnTo>
                <a:lnTo>
                  <a:pt x="6959178" y="512454"/>
                </a:lnTo>
                <a:lnTo>
                  <a:pt x="0" y="51245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8662909"/>
              <a:satOff val="7828"/>
              <a:lumOff val="884"/>
              <a:alphaOff val="0"/>
            </a:schemeClr>
          </a:fillRef>
          <a:effectRef idx="1">
            <a:schemeClr val="accent2">
              <a:hueOff val="-8662909"/>
              <a:satOff val="7828"/>
              <a:lumOff val="884"/>
              <a:alphaOff val="0"/>
            </a:schemeClr>
          </a:effectRef>
          <a:fontRef idx="minor">
            <a:schemeClr val="dk1"/>
          </a:fontRef>
        </p:style>
        <p:txBody>
          <a:bodyPr lIns="406760" rIns="4572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и психологически комфортной образовательной среды ОО через обеспечение безопасности жизни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611560" y="4293096"/>
            <a:ext cx="7215526" cy="512380"/>
          </a:xfrm>
          <a:custGeom>
            <a:avLst/>
            <a:gdLst>
              <a:gd name="connsiteX0" fmla="*/ 0 w 7040377"/>
              <a:gd name="connsiteY0" fmla="*/ 0 h 512454"/>
              <a:gd name="connsiteX1" fmla="*/ 7040377 w 7040377"/>
              <a:gd name="connsiteY1" fmla="*/ 0 h 512454"/>
              <a:gd name="connsiteX2" fmla="*/ 7040377 w 7040377"/>
              <a:gd name="connsiteY2" fmla="*/ 512454 h 512454"/>
              <a:gd name="connsiteX3" fmla="*/ 0 w 7040377"/>
              <a:gd name="connsiteY3" fmla="*/ 512454 h 512454"/>
              <a:gd name="connsiteX4" fmla="*/ 0 w 7040377"/>
              <a:gd name="connsiteY4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377" h="512454">
                <a:moveTo>
                  <a:pt x="0" y="0"/>
                </a:moveTo>
                <a:lnTo>
                  <a:pt x="7040377" y="0"/>
                </a:lnTo>
                <a:lnTo>
                  <a:pt x="7040377" y="512454"/>
                </a:lnTo>
                <a:lnTo>
                  <a:pt x="0" y="51245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1550546"/>
              <a:satOff val="10438"/>
              <a:lumOff val="1179"/>
              <a:alphaOff val="0"/>
            </a:schemeClr>
          </a:fillRef>
          <a:effectRef idx="1">
            <a:schemeClr val="accent2">
              <a:hueOff val="-11550546"/>
              <a:satOff val="10438"/>
              <a:lumOff val="1179"/>
              <a:alphaOff val="0"/>
            </a:schemeClr>
          </a:effectRef>
          <a:fontRef idx="minor">
            <a:schemeClr val="dk1"/>
          </a:fontRef>
        </p:style>
        <p:txBody>
          <a:bodyPr lIns="406760" rIns="4572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педагогического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 анализ образовательной работы в группе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611560" y="4941168"/>
            <a:ext cx="7215526" cy="512380"/>
          </a:xfrm>
          <a:custGeom>
            <a:avLst/>
            <a:gdLst>
              <a:gd name="connsiteX0" fmla="*/ 0 w 7294686"/>
              <a:gd name="connsiteY0" fmla="*/ 0 h 512454"/>
              <a:gd name="connsiteX1" fmla="*/ 7294686 w 7294686"/>
              <a:gd name="connsiteY1" fmla="*/ 0 h 512454"/>
              <a:gd name="connsiteX2" fmla="*/ 7294686 w 7294686"/>
              <a:gd name="connsiteY2" fmla="*/ 512454 h 512454"/>
              <a:gd name="connsiteX3" fmla="*/ 0 w 7294686"/>
              <a:gd name="connsiteY3" fmla="*/ 512454 h 512454"/>
              <a:gd name="connsiteX4" fmla="*/ 0 w 7294686"/>
              <a:gd name="connsiteY4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4686" h="512454">
                <a:moveTo>
                  <a:pt x="0" y="0"/>
                </a:moveTo>
                <a:lnTo>
                  <a:pt x="7294686" y="0"/>
                </a:lnTo>
                <a:lnTo>
                  <a:pt x="7294686" y="512454"/>
                </a:lnTo>
                <a:lnTo>
                  <a:pt x="0" y="51245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4438182"/>
              <a:satOff val="13047"/>
              <a:lumOff val="1473"/>
              <a:alphaOff val="0"/>
            </a:schemeClr>
          </a:fillRef>
          <a:effectRef idx="1">
            <a:schemeClr val="accent2">
              <a:hueOff val="-14438182"/>
              <a:satOff val="13047"/>
              <a:lumOff val="1473"/>
              <a:alphaOff val="0"/>
            </a:schemeClr>
          </a:effectRef>
          <a:fontRef idx="minor">
            <a:schemeClr val="dk1"/>
          </a:fontRef>
        </p:style>
        <p:txBody>
          <a:bodyPr lIns="406760" rIns="4572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 значимых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компетенций, необходимых для решения образовательных задач развития детей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611560" y="5517232"/>
            <a:ext cx="7215526" cy="720080"/>
          </a:xfrm>
          <a:custGeom>
            <a:avLst/>
            <a:gdLst>
              <a:gd name="connsiteX0" fmla="*/ 0 w 7758760"/>
              <a:gd name="connsiteY0" fmla="*/ 0 h 512454"/>
              <a:gd name="connsiteX1" fmla="*/ 7758760 w 7758760"/>
              <a:gd name="connsiteY1" fmla="*/ 0 h 512454"/>
              <a:gd name="connsiteX2" fmla="*/ 7758760 w 7758760"/>
              <a:gd name="connsiteY2" fmla="*/ 512454 h 512454"/>
              <a:gd name="connsiteX3" fmla="*/ 0 w 7758760"/>
              <a:gd name="connsiteY3" fmla="*/ 512454 h 512454"/>
              <a:gd name="connsiteX4" fmla="*/ 0 w 7758760"/>
              <a:gd name="connsiteY4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8760" h="512454">
                <a:moveTo>
                  <a:pt x="0" y="0"/>
                </a:moveTo>
                <a:lnTo>
                  <a:pt x="7758760" y="0"/>
                </a:lnTo>
                <a:lnTo>
                  <a:pt x="7758760" y="512454"/>
                </a:lnTo>
                <a:lnTo>
                  <a:pt x="0" y="5124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7325818"/>
              <a:satOff val="15657"/>
              <a:lumOff val="1768"/>
              <a:alphaOff val="0"/>
            </a:schemeClr>
          </a:fillRef>
          <a:effectRef idx="1">
            <a:schemeClr val="accent2">
              <a:hueOff val="-17325818"/>
              <a:satOff val="15657"/>
              <a:lumOff val="1768"/>
              <a:alphaOff val="0"/>
            </a:schemeClr>
          </a:effectRef>
          <a:fontRef idx="minor">
            <a:schemeClr val="dk1"/>
          </a:fontRef>
        </p:style>
        <p:txBody>
          <a:bodyPr lIns="406760" tIns="50800" rIns="50800" bIns="508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на основе непосредственного общения с ребенком с учетом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образовательных потребностей </a:t>
            </a:r>
          </a:p>
        </p:txBody>
      </p:sp>
      <p:sp>
        <p:nvSpPr>
          <p:cNvPr id="11" name="Полилиния 10"/>
          <p:cNvSpPr/>
          <p:nvPr/>
        </p:nvSpPr>
        <p:spPr bwMode="auto">
          <a:xfrm>
            <a:off x="611560" y="6324932"/>
            <a:ext cx="7200800" cy="344428"/>
          </a:xfrm>
          <a:custGeom>
            <a:avLst/>
            <a:gdLst>
              <a:gd name="connsiteX0" fmla="*/ 0 w 7758760"/>
              <a:gd name="connsiteY0" fmla="*/ 0 h 512454"/>
              <a:gd name="connsiteX1" fmla="*/ 7758760 w 7758760"/>
              <a:gd name="connsiteY1" fmla="*/ 0 h 512454"/>
              <a:gd name="connsiteX2" fmla="*/ 7758760 w 7758760"/>
              <a:gd name="connsiteY2" fmla="*/ 512454 h 512454"/>
              <a:gd name="connsiteX3" fmla="*/ 0 w 7758760"/>
              <a:gd name="connsiteY3" fmla="*/ 512454 h 512454"/>
              <a:gd name="connsiteX4" fmla="*/ 0 w 7758760"/>
              <a:gd name="connsiteY4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8760" h="512454">
                <a:moveTo>
                  <a:pt x="0" y="0"/>
                </a:moveTo>
                <a:lnTo>
                  <a:pt x="7758760" y="0"/>
                </a:lnTo>
                <a:lnTo>
                  <a:pt x="7758760" y="512454"/>
                </a:lnTo>
                <a:lnTo>
                  <a:pt x="0" y="51245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7325818"/>
              <a:satOff val="15657"/>
              <a:lumOff val="1768"/>
              <a:alphaOff val="0"/>
            </a:schemeClr>
          </a:fillRef>
          <a:effectRef idx="1">
            <a:schemeClr val="accent2">
              <a:hueOff val="-17325818"/>
              <a:satOff val="15657"/>
              <a:lumOff val="1768"/>
              <a:alphaOff val="0"/>
            </a:schemeClr>
          </a:effectRef>
          <a:fontRef idx="minor">
            <a:schemeClr val="dk1"/>
          </a:fontRef>
        </p:style>
        <p:txBody>
          <a:bodyPr lIns="406760" tIns="50800" rIns="50800" bIns="5080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психологической готовности к школьному обучению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16632"/>
            <a:ext cx="8153400" cy="113877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Профессиональная ИКТ-компетентность</a:t>
            </a: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квалифицированное </a:t>
            </a:r>
            <a:r>
              <a:rPr lang="ru-RU" altLang="ru-RU" sz="1600" dirty="0">
                <a:solidFill>
                  <a:srgbClr val="FFFF00"/>
                </a:solidFill>
                <a:latin typeface="Arial" panose="020B0604020202020204" pitchFamily="34" charset="0"/>
              </a:rPr>
              <a:t>использование      общераспространенных в данной профессиональной области средств ИКТ при решении профессиональных задач там, где это необходимо.</a:t>
            </a:r>
          </a:p>
        </p:txBody>
      </p:sp>
      <p:grpSp>
        <p:nvGrpSpPr>
          <p:cNvPr id="8" name="Organization Chart 2"/>
          <p:cNvGrpSpPr>
            <a:grpSpLocks noChangeAspect="1"/>
          </p:cNvGrpSpPr>
          <p:nvPr/>
        </p:nvGrpSpPr>
        <p:grpSpPr bwMode="auto">
          <a:xfrm>
            <a:off x="899592" y="1556792"/>
            <a:ext cx="7777457" cy="5184980"/>
            <a:chOff x="1134" y="1270"/>
            <a:chExt cx="1237" cy="3064"/>
          </a:xfrm>
        </p:grpSpPr>
        <p:cxnSp>
          <p:nvCxnSpPr>
            <p:cNvPr id="1043" name="_s1043"/>
            <p:cNvCxnSpPr>
              <a:cxnSpLocks noChangeShapeType="1"/>
            </p:cNvCxnSpPr>
            <p:nvPr/>
          </p:nvCxnSpPr>
          <p:spPr bwMode="auto">
            <a:xfrm rot="10800000">
              <a:off x="1306" y="1591"/>
              <a:ext cx="131" cy="238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_s1044"/>
            <p:cNvCxnSpPr>
              <a:cxnSpLocks noChangeShapeType="1"/>
              <a:stCxn id="14" idx="1"/>
              <a:endCxn id="9" idx="2"/>
            </p:cNvCxnSpPr>
            <p:nvPr/>
          </p:nvCxnSpPr>
          <p:spPr bwMode="auto">
            <a:xfrm rot="10800000">
              <a:off x="1301" y="1558"/>
              <a:ext cx="51" cy="20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_s1045"/>
            <p:cNvCxnSpPr>
              <a:cxnSpLocks noChangeShapeType="1"/>
              <a:stCxn id="13" idx="1"/>
              <a:endCxn id="9" idx="2"/>
            </p:cNvCxnSpPr>
            <p:nvPr/>
          </p:nvCxnSpPr>
          <p:spPr bwMode="auto">
            <a:xfrm rot="10800000">
              <a:off x="1301" y="1558"/>
              <a:ext cx="51" cy="156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_s1046"/>
            <p:cNvCxnSpPr>
              <a:cxnSpLocks noChangeShapeType="1"/>
              <a:stCxn id="12" idx="1"/>
              <a:endCxn id="9" idx="2"/>
            </p:cNvCxnSpPr>
            <p:nvPr/>
          </p:nvCxnSpPr>
          <p:spPr bwMode="auto">
            <a:xfrm rot="10800000">
              <a:off x="1301" y="1558"/>
              <a:ext cx="51" cy="114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_s1047"/>
            <p:cNvCxnSpPr>
              <a:cxnSpLocks noChangeShapeType="1"/>
            </p:cNvCxnSpPr>
            <p:nvPr/>
          </p:nvCxnSpPr>
          <p:spPr bwMode="auto">
            <a:xfrm rot="10800000">
              <a:off x="1306" y="1591"/>
              <a:ext cx="51" cy="69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_s1048"/>
            <p:cNvCxnSpPr>
              <a:cxnSpLocks noChangeShapeType="1"/>
            </p:cNvCxnSpPr>
            <p:nvPr/>
          </p:nvCxnSpPr>
          <p:spPr bwMode="auto">
            <a:xfrm rot="10800000">
              <a:off x="1306" y="1551"/>
              <a:ext cx="39" cy="26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_s1049"/>
            <p:cNvSpPr>
              <a:spLocks noChangeArrowheads="1"/>
            </p:cNvSpPr>
            <p:nvPr/>
          </p:nvSpPr>
          <p:spPr bwMode="auto">
            <a:xfrm>
              <a:off x="1134" y="1270"/>
              <a:ext cx="334" cy="288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НЕОБХОДИМЫЕ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УМЕНИЯ</a:t>
              </a:r>
            </a:p>
          </p:txBody>
        </p:sp>
        <p:sp>
          <p:nvSpPr>
            <p:cNvPr id="10" name="_s1050"/>
            <p:cNvSpPr>
              <a:spLocks noChangeArrowheads="1"/>
            </p:cNvSpPr>
            <p:nvPr/>
          </p:nvSpPr>
          <p:spPr bwMode="auto">
            <a:xfrm>
              <a:off x="1352" y="1631"/>
              <a:ext cx="1018" cy="387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3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ОРГАНИЗОВЫВАТЬ</a:t>
              </a:r>
              <a:r>
                <a:rPr kumimoji="1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ВИДЫ </a:t>
              </a:r>
              <a:r>
                <a:rPr kumimoji="1" lang="ru-RU" alt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ДЕЯТЕЛЬНОСТИ,</a:t>
              </a:r>
              <a:r>
                <a:rPr kumimoji="1" lang="ru-RU" altLang="ru-RU" sz="1400" b="1" dirty="0" err="1" smtClean="0">
                  <a:latin typeface="Times New Roman" panose="02020603050405020304" pitchFamily="18" charset="0"/>
                  <a:cs typeface="Arial" panose="020B0604020202020204" pitchFamily="34" charset="0"/>
                </a:rPr>
                <a:t>о</a:t>
              </a:r>
              <a:r>
                <a:rPr kumimoji="1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существляемые</a:t>
              </a:r>
              <a:r>
                <a:rPr kumimoji="1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в раннем 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дошкольном возрасте </a:t>
              </a:r>
            </a:p>
          </p:txBody>
        </p:sp>
        <p:sp>
          <p:nvSpPr>
            <p:cNvPr id="11" name="_s1051"/>
            <p:cNvSpPr>
              <a:spLocks noChangeArrowheads="1"/>
            </p:cNvSpPr>
            <p:nvPr/>
          </p:nvSpPr>
          <p:spPr bwMode="auto">
            <a:xfrm>
              <a:off x="1352" y="2073"/>
              <a:ext cx="1019" cy="360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1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ПРИМЕНЯТЬ</a:t>
              </a: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    МЕТОДЫ </a:t>
              </a:r>
              <a:r>
                <a:rPr kumimoji="1" lang="ru-RU" altLang="ru-RU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ФИЗИЧЕСКОГО,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ПОЗНАВАТЕЛЬНОГО И ЛИЧНОСТНОГО РАЗВИТИЯ ДЕТЕЙ</a:t>
              </a:r>
            </a:p>
          </p:txBody>
        </p:sp>
        <p:sp>
          <p:nvSpPr>
            <p:cNvPr id="12" name="_s1052"/>
            <p:cNvSpPr>
              <a:spLocks noChangeArrowheads="1"/>
            </p:cNvSpPr>
            <p:nvPr/>
          </p:nvSpPr>
          <p:spPr bwMode="auto">
            <a:xfrm>
              <a:off x="1352" y="2515"/>
              <a:ext cx="1019" cy="372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3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ИСПОЛЬЗОВАТЬ</a:t>
              </a:r>
              <a:r>
                <a:rPr kumimoji="1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МЕТОДЫ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И СРЕДСТВА АНАЛИЗА МОНИТОРИНГА,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400" b="1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Позволяющие оценить результаты освоения детьми ОП </a:t>
              </a:r>
              <a:endParaRPr kumimoji="1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_s1053"/>
            <p:cNvSpPr>
              <a:spLocks noChangeArrowheads="1"/>
            </p:cNvSpPr>
            <p:nvPr/>
          </p:nvSpPr>
          <p:spPr bwMode="auto">
            <a:xfrm>
              <a:off x="1352" y="2957"/>
              <a:ext cx="1019" cy="330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3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ВЛАДЕТЬ</a:t>
              </a:r>
              <a:r>
                <a:rPr kumimoji="1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ВСЕМИ ВИДАМИ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РАЗВИВАЮЩИХ ДЕЯТЕЛЬНОСТЕЙ ДОШКОЛЬНИКА</a:t>
              </a:r>
            </a:p>
          </p:txBody>
        </p:sp>
        <p:sp>
          <p:nvSpPr>
            <p:cNvPr id="14" name="_s1054"/>
            <p:cNvSpPr>
              <a:spLocks noChangeArrowheads="1"/>
            </p:cNvSpPr>
            <p:nvPr/>
          </p:nvSpPr>
          <p:spPr bwMode="auto">
            <a:xfrm>
              <a:off x="1352" y="3398"/>
              <a:ext cx="1019" cy="354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3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ВЫСТРАИВАТЬ </a:t>
              </a: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ПАРТНЁРСКОЕ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100" b="1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ВЗАИМОДЕЙСТВИЕ</a:t>
              </a: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С РОДИТЕЛЯМИ ДЕТЕЙ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д</a:t>
              </a:r>
              <a:r>
                <a:rPr kumimoji="1" lang="ru-RU" altLang="ru-RU" sz="1600" b="1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ля решения образовательных задач</a:t>
              </a:r>
              <a:endParaRPr kumimoji="1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_s1055"/>
            <p:cNvSpPr>
              <a:spLocks noChangeArrowheads="1"/>
            </p:cNvSpPr>
            <p:nvPr/>
          </p:nvSpPr>
          <p:spPr bwMode="auto">
            <a:xfrm>
              <a:off x="1352" y="3823"/>
              <a:ext cx="1019" cy="511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3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ВЛАДЕТЬ </a:t>
              </a:r>
              <a:r>
                <a:rPr kumimoji="1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ИКТ-КОМПЕТЕНТНОСТЯМИ,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400" b="1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необходимыми для планирования ,реализации и оценки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altLang="ru-RU" sz="1400" b="1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 образовательной работы с детьми</a:t>
              </a:r>
              <a:endParaRPr kumimoji="1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6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НЕОБХОДИМЫЕ ЗНАНИЯ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600200"/>
            <a:ext cx="8515672" cy="5069160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дошкольного образования и особенностей организации работы с детьми раннего и дошкольного возраста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психологические подходы: культурно-исторический,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личностный; основы дошкольной педагогики, включая классические системы дошкольного воспитания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закономерности развития ребенка в раннем и дошкольном возрасте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становления и развития детских деятельностей в раннем и дошкольном возрасте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теории физического, познавательного  и  личностного развития детей раннего и дошкольного возраста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развития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52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ДРУГИЕ ХАРАКТЕРИСТИКИ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8512601"/>
              </p:ext>
            </p:extLst>
          </p:nvPr>
        </p:nvGraphicFramePr>
        <p:xfrm>
          <a:off x="683568" y="1628800"/>
          <a:ext cx="81556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8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b="1" dirty="0">
                <a:solidFill>
                  <a:srgbClr val="FF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Что такое </a:t>
            </a:r>
            <a:r>
              <a:rPr lang="ru-RU" b="1" dirty="0" err="1" smtClean="0">
                <a:solidFill>
                  <a:srgbClr val="FF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профстандарт</a:t>
            </a:r>
            <a:r>
              <a:rPr lang="ru-RU" b="1" dirty="0">
                <a:solidFill>
                  <a:srgbClr val="FF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?</a:t>
            </a:r>
            <a:endParaRPr lang="ru-RU" b="1" dirty="0" smtClean="0">
              <a:solidFill>
                <a:srgbClr val="FF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713"/>
              </a:spcBef>
              <a:buClr>
                <a:srgbClr val="F3A447"/>
              </a:buClr>
              <a:buNone/>
            </a:pPr>
            <a:endParaRPr lang="ru-RU" sz="3200" b="1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0" indent="0" algn="ctr">
              <a:spcBef>
                <a:spcPts val="713"/>
              </a:spcBef>
              <a:buClr>
                <a:srgbClr val="F3A447"/>
              </a:buClr>
              <a:buNone/>
            </a:pPr>
            <a:endParaRPr lang="ru-RU" sz="3200" b="1" dirty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0" indent="0" algn="ctr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3200" b="1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Профессиональный стандарт</a:t>
            </a:r>
            <a:endParaRPr lang="ru-RU" sz="3200" dirty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sz="3200" dirty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3200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(ч. 2 ст. 195.1 ТК РФ)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4932041" y="1752601"/>
            <a:ext cx="3799060" cy="4572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Это </a:t>
            </a:r>
            <a:r>
              <a:rPr lang="ru-RU" sz="3200" u="sng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характеристика квалификации</a:t>
            </a:r>
            <a:r>
              <a:rPr lang="ru-RU" sz="3200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, </a:t>
            </a:r>
            <a:endParaRPr lang="ru-RU" sz="32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которая </a:t>
            </a:r>
            <a:r>
              <a:rPr lang="ru-RU" sz="3200" dirty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необходима работнику для выполнения определенного вида профессиональной деятельности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8"/>
          <p:cNvSpPr txBox="1">
            <a:spLocks noChangeArrowheads="1"/>
          </p:cNvSpPr>
          <p:nvPr/>
        </p:nvSpPr>
        <p:spPr>
          <a:xfrm>
            <a:off x="304800" y="762000"/>
            <a:ext cx="8496300" cy="5840413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 smtClean="0"/>
              <a:t>. </a:t>
            </a:r>
            <a:endParaRPr lang="en-US" altLang="ru-RU" sz="1800" b="1" smtClean="0"/>
          </a:p>
        </p:txBody>
      </p:sp>
      <p:sp>
        <p:nvSpPr>
          <p:cNvPr id="6" name="Rectangle 1041"/>
          <p:cNvSpPr>
            <a:spLocks noChangeArrowheads="1"/>
          </p:cNvSpPr>
          <p:nvPr/>
        </p:nvSpPr>
        <p:spPr bwMode="auto">
          <a:xfrm>
            <a:off x="179512" y="3284984"/>
            <a:ext cx="2808312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476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</a:t>
            </a: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компетенции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" name="Rectangle 1045"/>
          <p:cNvSpPr>
            <a:spLocks noChangeArrowheads="1"/>
          </p:cNvSpPr>
          <p:nvPr/>
        </p:nvSpPr>
        <p:spPr bwMode="auto">
          <a:xfrm>
            <a:off x="4211960" y="1556792"/>
            <a:ext cx="4191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Компетенции в умении видеть ребенка</a:t>
            </a:r>
          </a:p>
          <a:p>
            <a:pPr algn="ctr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 педагогическом процессе</a:t>
            </a:r>
          </a:p>
        </p:txBody>
      </p:sp>
      <p:sp>
        <p:nvSpPr>
          <p:cNvPr id="8" name="Rectangle 1046"/>
          <p:cNvSpPr>
            <a:spLocks noChangeArrowheads="1"/>
          </p:cNvSpPr>
          <p:nvPr/>
        </p:nvSpPr>
        <p:spPr bwMode="auto">
          <a:xfrm>
            <a:off x="4211960" y="4653136"/>
            <a:ext cx="432048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Компетенции в области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установления </a:t>
            </a:r>
          </a:p>
          <a:p>
            <a:pPr algn="ctr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взаимодействия  с другими субъектами </a:t>
            </a:r>
          </a:p>
          <a:p>
            <a:pPr algn="ctr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47"/>
          <p:cNvSpPr>
            <a:spLocks noChangeArrowheads="1"/>
          </p:cNvSpPr>
          <p:nvPr/>
        </p:nvSpPr>
        <p:spPr bwMode="auto">
          <a:xfrm>
            <a:off x="4211960" y="2564904"/>
            <a:ext cx="4248472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Компетенции в области проектирования</a:t>
            </a:r>
          </a:p>
          <a:p>
            <a:pPr algn="ctr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образовательного процесса</a:t>
            </a:r>
          </a:p>
        </p:txBody>
      </p:sp>
      <p:sp>
        <p:nvSpPr>
          <p:cNvPr id="10" name="Rectangle 1048"/>
          <p:cNvSpPr>
            <a:spLocks noChangeArrowheads="1"/>
          </p:cNvSpPr>
          <p:nvPr/>
        </p:nvSpPr>
        <p:spPr bwMode="auto">
          <a:xfrm>
            <a:off x="4211960" y="3429000"/>
            <a:ext cx="4271963" cy="965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Компетенции в умении создавать условия</a:t>
            </a:r>
          </a:p>
          <a:p>
            <a:pPr algn="just">
              <a:tabLst>
                <a:tab pos="630238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реализации педагогического процесса</a:t>
            </a:r>
          </a:p>
        </p:txBody>
      </p:sp>
      <p:sp>
        <p:nvSpPr>
          <p:cNvPr id="11" name="Rectangle 1050"/>
          <p:cNvSpPr>
            <a:spLocks noChangeArrowheads="1"/>
          </p:cNvSpPr>
          <p:nvPr/>
        </p:nvSpPr>
        <p:spPr bwMode="auto">
          <a:xfrm>
            <a:off x="4211960" y="5733256"/>
            <a:ext cx="4347592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tabLst>
                <a:tab pos="630238" algn="l"/>
              </a:tabLst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Компетенции в области проектировании</a:t>
            </a:r>
          </a:p>
          <a:p>
            <a:pPr algn="ctr">
              <a:tabLst>
                <a:tab pos="630238" algn="l"/>
              </a:tabLst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профессиональной  деятельности</a:t>
            </a:r>
          </a:p>
        </p:txBody>
      </p:sp>
      <p:sp>
        <p:nvSpPr>
          <p:cNvPr id="12" name="Line 1052"/>
          <p:cNvSpPr>
            <a:spLocks noChangeShapeType="1"/>
          </p:cNvSpPr>
          <p:nvPr/>
        </p:nvSpPr>
        <p:spPr bwMode="auto">
          <a:xfrm flipV="1">
            <a:off x="2843808" y="1700808"/>
            <a:ext cx="1371600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053"/>
          <p:cNvSpPr>
            <a:spLocks noChangeShapeType="1"/>
          </p:cNvSpPr>
          <p:nvPr/>
        </p:nvSpPr>
        <p:spPr bwMode="auto">
          <a:xfrm flipV="1">
            <a:off x="2987824" y="2852936"/>
            <a:ext cx="1224136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054"/>
          <p:cNvSpPr>
            <a:spLocks noChangeShapeType="1"/>
          </p:cNvSpPr>
          <p:nvPr/>
        </p:nvSpPr>
        <p:spPr bwMode="auto">
          <a:xfrm>
            <a:off x="2987824" y="3789040"/>
            <a:ext cx="12241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056"/>
          <p:cNvSpPr>
            <a:spLocks noChangeShapeType="1"/>
          </p:cNvSpPr>
          <p:nvPr/>
        </p:nvSpPr>
        <p:spPr bwMode="auto">
          <a:xfrm>
            <a:off x="2987824" y="4077072"/>
            <a:ext cx="1224136" cy="100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057"/>
          <p:cNvSpPr>
            <a:spLocks noChangeShapeType="1"/>
          </p:cNvSpPr>
          <p:nvPr/>
        </p:nvSpPr>
        <p:spPr bwMode="auto">
          <a:xfrm>
            <a:off x="2915816" y="4293096"/>
            <a:ext cx="1296144" cy="18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Арка 21"/>
          <p:cNvSpPr/>
          <p:nvPr/>
        </p:nvSpPr>
        <p:spPr>
          <a:xfrm>
            <a:off x="2411760" y="1124744"/>
            <a:ext cx="5135945" cy="4651822"/>
          </a:xfrm>
          <a:prstGeom prst="blockArc">
            <a:avLst>
              <a:gd name="adj1" fmla="val 15632460"/>
              <a:gd name="adj2" fmla="val 21514011"/>
              <a:gd name="adj3" fmla="val 463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Арка 20"/>
          <p:cNvSpPr/>
          <p:nvPr/>
        </p:nvSpPr>
        <p:spPr>
          <a:xfrm>
            <a:off x="1619672" y="1340768"/>
            <a:ext cx="4922468" cy="4492175"/>
          </a:xfrm>
          <a:prstGeom prst="blockArc">
            <a:avLst>
              <a:gd name="adj1" fmla="val 4946622"/>
              <a:gd name="adj2" fmla="val 10713567"/>
              <a:gd name="adj3" fmla="val 463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Арка 2"/>
          <p:cNvSpPr/>
          <p:nvPr/>
        </p:nvSpPr>
        <p:spPr>
          <a:xfrm>
            <a:off x="1799622" y="1155174"/>
            <a:ext cx="4831125" cy="4499455"/>
          </a:xfrm>
          <a:prstGeom prst="blockArc">
            <a:avLst>
              <a:gd name="adj1" fmla="val 10642564"/>
              <a:gd name="adj2" fmla="val 16732139"/>
              <a:gd name="adj3" fmla="val 463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Арка 3"/>
          <p:cNvSpPr/>
          <p:nvPr/>
        </p:nvSpPr>
        <p:spPr>
          <a:xfrm>
            <a:off x="2316084" y="1068552"/>
            <a:ext cx="5135945" cy="4796952"/>
          </a:xfrm>
          <a:prstGeom prst="blockArc">
            <a:avLst>
              <a:gd name="adj1" fmla="val 21406166"/>
              <a:gd name="adj2" fmla="val 6048629"/>
              <a:gd name="adj3" fmla="val 463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Группа 4"/>
          <p:cNvGrpSpPr/>
          <p:nvPr/>
        </p:nvGrpSpPr>
        <p:grpSpPr>
          <a:xfrm>
            <a:off x="3131840" y="2492896"/>
            <a:ext cx="2545144" cy="1968996"/>
            <a:chOff x="2438282" y="1797711"/>
            <a:chExt cx="2545144" cy="1968996"/>
          </a:xfrm>
        </p:grpSpPr>
        <p:sp>
          <p:nvSpPr>
            <p:cNvPr id="18" name="Овал 17"/>
            <p:cNvSpPr/>
            <p:nvPr/>
          </p:nvSpPr>
          <p:spPr>
            <a:xfrm>
              <a:off x="2438282" y="1797711"/>
              <a:ext cx="2545144" cy="19689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6"/>
            <p:cNvSpPr/>
            <p:nvPr/>
          </p:nvSpPr>
          <p:spPr>
            <a:xfrm>
              <a:off x="2811010" y="2086064"/>
              <a:ext cx="1799688" cy="1392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компетенции</a:t>
              </a:r>
              <a:endParaRPr lang="ru-RU" sz="1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295505" y="505888"/>
            <a:ext cx="2484298" cy="1664900"/>
            <a:chOff x="2514600" y="-141812"/>
            <a:chExt cx="2484298" cy="1664900"/>
          </a:xfrm>
        </p:grpSpPr>
        <p:sp>
          <p:nvSpPr>
            <p:cNvPr id="16" name="Овал 15"/>
            <p:cNvSpPr/>
            <p:nvPr/>
          </p:nvSpPr>
          <p:spPr>
            <a:xfrm>
              <a:off x="2514600" y="-141812"/>
              <a:ext cx="2484298" cy="16649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8"/>
            <p:cNvSpPr/>
            <p:nvPr/>
          </p:nvSpPr>
          <p:spPr>
            <a:xfrm>
              <a:off x="2878417" y="102007"/>
              <a:ext cx="1756664" cy="1177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Трудовые действия</a:t>
              </a:r>
              <a:endParaRPr lang="ru-RU" sz="1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868144" y="2348880"/>
            <a:ext cx="2476800" cy="1897722"/>
            <a:chOff x="5087239" y="1701180"/>
            <a:chExt cx="2476800" cy="1897722"/>
          </a:xfrm>
        </p:grpSpPr>
        <p:sp>
          <p:nvSpPr>
            <p:cNvPr id="14" name="Овал 13"/>
            <p:cNvSpPr/>
            <p:nvPr/>
          </p:nvSpPr>
          <p:spPr>
            <a:xfrm>
              <a:off x="5087239" y="1701180"/>
              <a:ext cx="2476800" cy="189772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10"/>
            <p:cNvSpPr/>
            <p:nvPr/>
          </p:nvSpPr>
          <p:spPr>
            <a:xfrm>
              <a:off x="5315718" y="2030513"/>
              <a:ext cx="1751362" cy="1341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Необходимые умения</a:t>
              </a:r>
              <a:endParaRPr lang="ru-RU" sz="1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71590" y="4690850"/>
            <a:ext cx="2240339" cy="1661261"/>
            <a:chOff x="2590685" y="4043150"/>
            <a:chExt cx="2240339" cy="1661261"/>
          </a:xfrm>
        </p:grpSpPr>
        <p:sp>
          <p:nvSpPr>
            <p:cNvPr id="12" name="Овал 11"/>
            <p:cNvSpPr/>
            <p:nvPr/>
          </p:nvSpPr>
          <p:spPr>
            <a:xfrm>
              <a:off x="2590685" y="4043150"/>
              <a:ext cx="2240339" cy="166126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2918775" y="4286436"/>
              <a:ext cx="1584159" cy="1174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Необходимые знания</a:t>
              </a:r>
              <a:endParaRPr lang="ru-RU" sz="1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1560" y="2348880"/>
            <a:ext cx="2385019" cy="2050120"/>
            <a:chOff x="8375" y="1827894"/>
            <a:chExt cx="2385019" cy="2050120"/>
          </a:xfrm>
        </p:grpSpPr>
        <p:sp>
          <p:nvSpPr>
            <p:cNvPr id="10" name="Овал 9"/>
            <p:cNvSpPr/>
            <p:nvPr/>
          </p:nvSpPr>
          <p:spPr>
            <a:xfrm>
              <a:off x="8375" y="1827894"/>
              <a:ext cx="2385019" cy="20501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14"/>
            <p:cNvSpPr/>
            <p:nvPr/>
          </p:nvSpPr>
          <p:spPr>
            <a:xfrm>
              <a:off x="501669" y="2128127"/>
              <a:ext cx="1686463" cy="144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Другие характеристики</a:t>
              </a:r>
              <a:endParaRPr lang="ru-RU" sz="1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2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Новые компетенции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35560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Технологии  работы с одаренными воспитанниками ; </a:t>
            </a:r>
          </a:p>
          <a:p>
            <a:pPr marL="0" indent="35560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Технологии  работы в условиях реализации программ инклюзивного образования; </a:t>
            </a:r>
          </a:p>
          <a:p>
            <a:pPr marL="0" indent="35560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Уметь работать с воспитанниками, имеющими проблемы в развитии; </a:t>
            </a:r>
          </a:p>
          <a:p>
            <a:pPr marL="0" indent="35560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Уметь работать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девиантными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социально запущенными детьми, в том числе имеющими отклонения в социальном поведении.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Особенность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идея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умение педагога работать с разными категориями детей: мигрантами, сиротами, одаренными, инвалидами, детьми, оказавшимися в трудной жизненной ситуации и т.д. 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Перестроиться и начать оценивать деятельность педагога и детского сада  не только по работе с успешными, но и с трудными детьми.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2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53400" cy="990600"/>
          </a:xfrm>
        </p:spPr>
        <p:txBody>
          <a:bodyPr/>
          <a:lstStyle/>
          <a:p>
            <a:pPr algn="ctr"/>
            <a:r>
              <a:rPr lang="ru-RU" alt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</a:t>
            </a:r>
            <a:r>
              <a:rPr lang="ru-RU" alt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пути развития </a:t>
            </a:r>
            <a:r>
              <a:rPr lang="ru-RU" altLang="ru-RU" sz="3200" b="1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профессиональной </a:t>
            </a:r>
            <a:r>
              <a:rPr lang="ru-RU" altLang="ru-RU" sz="3200" b="1" u="sng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компетентности </a:t>
            </a:r>
            <a:r>
              <a:rPr lang="ru-RU" alt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педагога</a:t>
            </a:r>
            <a:r>
              <a:rPr lang="ru-RU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подготовки и переподготовки педагогических кадров (проблемные курсы и курсы повышения квалификации).</a:t>
            </a:r>
          </a:p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методических объединениях, творческих группах.</a:t>
            </a:r>
          </a:p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Исследовательская, экспериментальная деятельность.</a:t>
            </a:r>
          </a:p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деятельность, освоение новых педагогических технологий.</a:t>
            </a:r>
          </a:p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формы педагогической поддержки.</a:t>
            </a:r>
          </a:p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педагогических конкурсах, мастер – классах.</a:t>
            </a:r>
          </a:p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собственного педагогического опыта.</a:t>
            </a:r>
          </a:p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семинары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6EA0B0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самообразованию.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Методы оценки выполнения требований профессионального стандарта педагога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</a:rPr>
              <a:t>Профессиональная деятельность воспитателя оценивается только комплексно. </a:t>
            </a:r>
            <a:endParaRPr lang="ru-RU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</a:rPr>
              <a:t>Высокая </a:t>
            </a:r>
            <a:r>
              <a:rPr lang="ru-RU" u="sng" dirty="0">
                <a:latin typeface="Times New Roman" pitchFamily="18" charset="0"/>
              </a:rPr>
              <a:t>оценка </a:t>
            </a:r>
            <a:r>
              <a:rPr lang="ru-RU" u="sng" dirty="0" smtClean="0">
                <a:latin typeface="Times New Roman" pitchFamily="18" charset="0"/>
              </a:rPr>
              <a:t>включает</a:t>
            </a:r>
            <a:r>
              <a:rPr lang="ru-RU" u="sng" dirty="0">
                <a:latin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</a:rPr>
              <a:t>сочетание </a:t>
            </a:r>
            <a:r>
              <a:rPr lang="ru-RU" u="sng" dirty="0">
                <a:latin typeface="Times New Roman" pitchFamily="18" charset="0"/>
              </a:rPr>
              <a:t>показателей </a:t>
            </a:r>
            <a:r>
              <a:rPr lang="ru-RU" dirty="0">
                <a:latin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</a:rPr>
              <a:t>инамика </a:t>
            </a:r>
            <a:r>
              <a:rPr lang="ru-RU" dirty="0">
                <a:latin typeface="Times New Roman" pitchFamily="18" charset="0"/>
              </a:rPr>
              <a:t>развития ребенка</a:t>
            </a:r>
          </a:p>
          <a:p>
            <a:r>
              <a:rPr lang="ru-RU" dirty="0">
                <a:latin typeface="Times New Roman" pitchFamily="18" charset="0"/>
              </a:rPr>
              <a:t>Положительное отношение к детскому саду</a:t>
            </a:r>
          </a:p>
          <a:p>
            <a:r>
              <a:rPr lang="ru-RU" dirty="0" smtClean="0">
                <a:latin typeface="Times New Roman" pitchFamily="18" charset="0"/>
              </a:rPr>
              <a:t>Высокая степень </a:t>
            </a:r>
            <a:r>
              <a:rPr lang="ru-RU" dirty="0">
                <a:latin typeface="Times New Roman" pitchFamily="18" charset="0"/>
              </a:rPr>
              <a:t>активности и вовлеченности родителей  в жизнь детского сада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5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612775" y="548680"/>
            <a:ext cx="8153400" cy="670520"/>
          </a:xfrm>
        </p:spPr>
        <p:txBody>
          <a:bodyPr/>
          <a:lstStyle/>
          <a:p>
            <a:pPr algn="ctr">
              <a:buSzPct val="100000"/>
            </a:pPr>
            <a:r>
              <a:rPr lang="ru-RU" altLang="ru-RU" sz="2800" b="1" dirty="0" smtClean="0">
                <a:solidFill>
                  <a:srgbClr val="E11F27"/>
                </a:solidFill>
                <a:latin typeface="Arial" panose="020B0604020202020204" pitchFamily="34" charset="0"/>
                <a:ea typeface="Times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E11F27"/>
                </a:solidFill>
                <a:latin typeface="Arial" panose="020B0604020202020204" pitchFamily="34" charset="0"/>
                <a:ea typeface="Times" panose="02020603050405020304" pitchFamily="18" charset="0"/>
              </a:rPr>
            </a:br>
            <a:r>
              <a:rPr lang="ru-RU" altLang="ru-RU" sz="2800" b="1" dirty="0">
                <a:solidFill>
                  <a:srgbClr val="E11F27"/>
                </a:solidFill>
                <a:latin typeface="Arial" panose="020B0604020202020204" pitchFamily="34" charset="0"/>
                <a:ea typeface="Times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E11F27"/>
                </a:solidFill>
                <a:latin typeface="Arial" panose="020B0604020202020204" pitchFamily="34" charset="0"/>
                <a:ea typeface="Times" panose="02020603050405020304" pitchFamily="18" charset="0"/>
              </a:rPr>
            </a:br>
            <a:r>
              <a:rPr lang="ru-RU" altLang="ru-RU" sz="2800" b="1" dirty="0" smtClean="0">
                <a:solidFill>
                  <a:srgbClr val="E11F27"/>
                </a:solidFill>
                <a:latin typeface="Arial" panose="020B0604020202020204" pitchFamily="34" charset="0"/>
                <a:ea typeface="Times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E11F27"/>
                </a:solidFill>
                <a:latin typeface="Arial" panose="020B0604020202020204" pitchFamily="34" charset="0"/>
                <a:ea typeface="Times" panose="02020603050405020304" pitchFamily="18" charset="0"/>
              </a:rPr>
            </a:b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21507" name="Rectangle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5112568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ClrTx/>
              <a:buSzTx/>
              <a:buNone/>
            </a:pPr>
            <a:r>
              <a:rPr lang="ru-RU" sz="1600" dirty="0" smtClean="0"/>
              <a:t>   </a:t>
            </a:r>
            <a:r>
              <a:rPr lang="ru-RU" sz="1600" b="1" dirty="0" smtClean="0"/>
              <a:t>Основные </a:t>
            </a:r>
            <a:r>
              <a:rPr lang="ru-RU" sz="1600" b="1" dirty="0"/>
              <a:t>нормативные документы, которые предъявляют требования к компетенциям </a:t>
            </a:r>
            <a:r>
              <a:rPr lang="ru-RU" sz="1600" b="1" dirty="0" smtClean="0"/>
              <a:t>воспитателей </a:t>
            </a:r>
            <a:r>
              <a:rPr lang="ru-RU" sz="1600" b="1" dirty="0"/>
              <a:t> – </a:t>
            </a:r>
            <a:r>
              <a:rPr lang="ru-RU" sz="1600" b="1" dirty="0" err="1"/>
              <a:t>профстандарт</a:t>
            </a:r>
            <a:r>
              <a:rPr lang="ru-RU" sz="1600" b="1" dirty="0"/>
              <a:t> «Педагог» и ФГОС ДО. </a:t>
            </a:r>
            <a:endParaRPr lang="ru-RU" sz="1600" b="1" dirty="0" smtClean="0"/>
          </a:p>
          <a:p>
            <a:pPr marL="0" indent="0" algn="ctr" eaLnBrk="0" hangingPunct="0">
              <a:spcBef>
                <a:spcPct val="0"/>
              </a:spcBef>
              <a:buClrTx/>
              <a:buSzTx/>
              <a:buNone/>
            </a:pPr>
            <a:r>
              <a:rPr lang="ru-RU" sz="1600" b="1" dirty="0" smtClean="0"/>
              <a:t>Если </a:t>
            </a:r>
            <a:r>
              <a:rPr lang="ru-RU" sz="1600" b="1" dirty="0"/>
              <a:t>сопоставить эти документы, то можно выделить </a:t>
            </a:r>
            <a:endParaRPr lang="ru-RU" sz="1600" b="1" dirty="0" smtClean="0"/>
          </a:p>
          <a:p>
            <a:pPr marL="0" indent="0" algn="ctr" eaLnBrk="0" hangingPunct="0">
              <a:spcBef>
                <a:spcPct val="0"/>
              </a:spcBef>
              <a:buClrTx/>
              <a:buSzTx/>
              <a:buNone/>
            </a:pPr>
            <a:r>
              <a:rPr lang="ru-RU" sz="1600" b="1" dirty="0" smtClean="0"/>
              <a:t>семь </a:t>
            </a:r>
            <a:r>
              <a:rPr lang="ru-RU" sz="1600" b="1" dirty="0"/>
              <a:t>общих критериев оценки профессиональной деятельности воспитателей </a:t>
            </a:r>
            <a:r>
              <a:rPr lang="ru-RU" sz="1600" b="1" dirty="0" smtClean="0"/>
              <a:t>ДОО: </a:t>
            </a:r>
            <a:endParaRPr lang="ru-RU" altLang="ru-RU" sz="1600" b="1" dirty="0">
              <a:ea typeface="Times" panose="02020603050405020304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ea typeface="Times" panose="02020603050405020304" pitchFamily="18" charset="0"/>
              </a:rPr>
              <a:t>1</a:t>
            </a:r>
            <a:r>
              <a:rPr lang="ru-RU" altLang="ru-RU" sz="2400" b="1" dirty="0">
                <a:latin typeface="Arial" panose="020B0604020202020204" pitchFamily="34" charset="0"/>
                <a:ea typeface="Times" panose="02020603050405020304" pitchFamily="18" charset="0"/>
              </a:rPr>
              <a:t>.</a:t>
            </a:r>
            <a:r>
              <a:rPr lang="ru-RU" altLang="ru-RU" sz="2400" dirty="0">
                <a:latin typeface="Arial" panose="020B0604020202020204" pitchFamily="34" charset="0"/>
                <a:ea typeface="Times" panose="02020603050405020304" pitchFamily="18" charset="0"/>
              </a:rPr>
              <a:t> Планирование и проектирование образовательного процесса.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>
                <a:latin typeface="Arial" panose="020B0604020202020204" pitchFamily="34" charset="0"/>
                <a:ea typeface="Times" panose="02020603050405020304" pitchFamily="18" charset="0"/>
              </a:rPr>
              <a:t>2.</a:t>
            </a:r>
            <a:r>
              <a:rPr lang="ru-RU" altLang="ru-RU" sz="2400" dirty="0">
                <a:latin typeface="Arial" panose="020B0604020202020204" pitchFamily="34" charset="0"/>
                <a:ea typeface="Times" panose="02020603050405020304" pitchFamily="18" charset="0"/>
              </a:rPr>
              <a:t> Обеспечение эмоционального благополучия ребенка и установление правил взаимодействия между детьми в разных ситуациях.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>
                <a:latin typeface="Arial" panose="020B0604020202020204" pitchFamily="34" charset="0"/>
                <a:ea typeface="Times" panose="02020603050405020304" pitchFamily="18" charset="0"/>
              </a:rPr>
              <a:t>3.</a:t>
            </a:r>
            <a:r>
              <a:rPr lang="ru-RU" altLang="ru-RU" sz="2400" dirty="0">
                <a:latin typeface="Arial" panose="020B0604020202020204" pitchFamily="34" charset="0"/>
                <a:ea typeface="Times" panose="02020603050405020304" pitchFamily="18" charset="0"/>
              </a:rPr>
              <a:t> Построение вариативного развивающего образования.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>
                <a:latin typeface="Arial" panose="020B0604020202020204" pitchFamily="34" charset="0"/>
                <a:ea typeface="Times" panose="02020603050405020304" pitchFamily="18" charset="0"/>
              </a:rPr>
              <a:t>4.</a:t>
            </a:r>
            <a:r>
              <a:rPr lang="ru-RU" altLang="ru-RU" sz="2400" dirty="0">
                <a:latin typeface="Arial" panose="020B0604020202020204" pitchFamily="34" charset="0"/>
                <a:ea typeface="Times" panose="02020603050405020304" pitchFamily="18" charset="0"/>
              </a:rPr>
              <a:t> Поддержка индивидуальности и инициативы детей.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>
                <a:latin typeface="Arial" panose="020B0604020202020204" pitchFamily="34" charset="0"/>
                <a:ea typeface="Times" panose="02020603050405020304" pitchFamily="18" charset="0"/>
              </a:rPr>
              <a:t>5.</a:t>
            </a:r>
            <a:r>
              <a:rPr lang="ru-RU" altLang="ru-RU" sz="2400" dirty="0">
                <a:latin typeface="Arial" panose="020B0604020202020204" pitchFamily="34" charset="0"/>
                <a:ea typeface="Times" panose="02020603050405020304" pitchFamily="18" charset="0"/>
              </a:rPr>
              <a:t> Оценка индивидуального развития детей.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>
                <a:latin typeface="Arial" panose="020B0604020202020204" pitchFamily="34" charset="0"/>
                <a:ea typeface="Times" panose="02020603050405020304" pitchFamily="18" charset="0"/>
              </a:rPr>
              <a:t>6.</a:t>
            </a:r>
            <a:r>
              <a:rPr lang="ru-RU" altLang="ru-RU" sz="2400" dirty="0">
                <a:latin typeface="Arial" panose="020B0604020202020204" pitchFamily="34" charset="0"/>
                <a:ea typeface="Times" panose="02020603050405020304" pitchFamily="18" charset="0"/>
              </a:rPr>
              <a:t> Владение ИКТ-компетентностями.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>
                <a:latin typeface="Arial" panose="020B0604020202020204" pitchFamily="34" charset="0"/>
                <a:ea typeface="Times" panose="02020603050405020304" pitchFamily="18" charset="0"/>
              </a:rPr>
              <a:t>7.</a:t>
            </a:r>
            <a:r>
              <a:rPr lang="ru-RU" altLang="ru-RU" sz="2400" dirty="0">
                <a:latin typeface="Arial" panose="020B0604020202020204" pitchFamily="34" charset="0"/>
                <a:ea typeface="Times" panose="02020603050405020304" pitchFamily="18" charset="0"/>
              </a:rPr>
              <a:t> Взаимодействие с </a:t>
            </a:r>
            <a:r>
              <a:rPr lang="ru-RU" altLang="ru-RU" sz="2400" dirty="0" smtClean="0">
                <a:latin typeface="Arial" panose="020B0604020202020204" pitchFamily="34" charset="0"/>
                <a:ea typeface="Times" panose="02020603050405020304" pitchFamily="18" charset="0"/>
              </a:rPr>
              <a:t>семьей</a:t>
            </a:r>
            <a:r>
              <a:rPr lang="ru-RU" altLang="ru-RU" sz="2400" dirty="0">
                <a:solidFill>
                  <a:srgbClr val="000000"/>
                </a:solidFill>
                <a:ea typeface="Times" panose="02020603050405020304" pitchFamily="18" charset="0"/>
                <a:sym typeface="Tw Cen MT" pitchFamily="34" charset="0"/>
              </a:rPr>
              <a:t>.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1188" name="Rectangle 331"/>
          <p:cNvSpPr>
            <a:spLocks noChangeArrowheads="1"/>
          </p:cNvSpPr>
          <p:nvPr/>
        </p:nvSpPr>
        <p:spPr bwMode="auto">
          <a:xfrm>
            <a:off x="0" y="457200"/>
            <a:ext cx="91440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9" name="Прямоугольник 1188"/>
          <p:cNvSpPr/>
          <p:nvPr/>
        </p:nvSpPr>
        <p:spPr>
          <a:xfrm>
            <a:off x="1475656" y="548681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sz="2000" b="1" dirty="0">
                <a:solidFill>
                  <a:srgbClr val="E11F27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Семь критериев, чтобы оценить деятельность </a:t>
            </a:r>
            <a:r>
              <a:rPr lang="ru-RU" altLang="ru-RU" sz="2000" b="1" dirty="0" smtClean="0">
                <a:solidFill>
                  <a:srgbClr val="E11F27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воспитателя :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Качество дошкольного образования зависит: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 algn="just">
              <a:buFont typeface="Wingdings 2" panose="05020102010507070707" pitchFamily="18" charset="2"/>
              <a:buChar char="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качества работы педагогов, в первую очередь, воспитателей</a:t>
            </a:r>
          </a:p>
          <a:p>
            <a:pPr marL="609600" indent="-609600" algn="just">
              <a:buFont typeface="Wingdings 2" panose="05020102010507070707" pitchFamily="18" charset="2"/>
              <a:buChar char="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Сложившихся в педагогическом коллективе отношений</a:t>
            </a:r>
          </a:p>
          <a:p>
            <a:pPr marL="609600" indent="-609600" algn="just">
              <a:buFont typeface="Wingdings 2" panose="05020102010507070707" pitchFamily="18" charset="2"/>
              <a:buChar char="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созданных руководителем для творческого поиска новых методов и форм работы с детьми</a:t>
            </a:r>
          </a:p>
          <a:p>
            <a:pPr marL="609600" indent="-609600" algn="just">
              <a:buFont typeface="Wingdings 2" panose="05020102010507070707" pitchFamily="18" charset="2"/>
              <a:buChar char="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 оценки результатов деятельности КАЖДОГО СОТРУДНИКА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Спасибо </a:t>
            </a:r>
            <a:r>
              <a:rPr lang="ru-RU" b="1" dirty="0">
                <a:solidFill>
                  <a:srgbClr val="FF0000"/>
                </a:solidFill>
              </a:rPr>
              <a:t>за внимание!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Картинки по запросу картинки воспитатель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7666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Название про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/>
          <a:stretch>
            <a:fillRect/>
          </a:stretch>
        </p:blipFill>
        <p:spPr bwMode="auto">
          <a:xfrm>
            <a:off x="2771800" y="1567762"/>
            <a:ext cx="6228184" cy="493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6840760" cy="489654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273-ФЗ от 29.12.2012 </a:t>
            </a:r>
            <a:b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  <a:b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относит дошкольное  образование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к одному из уровней общего. </a:t>
            </a: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Отсюда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возникает </a:t>
            </a:r>
            <a:endParaRPr lang="ru-RU" altLang="ru-RU" sz="1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необходимость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единого </a:t>
            </a:r>
            <a:endParaRPr lang="ru-RU" altLang="ru-RU" sz="1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подхода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к профессиональным </a:t>
            </a:r>
            <a:endParaRPr lang="ru-RU" altLang="ru-RU" sz="1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компетенциям педагога</a:t>
            </a:r>
          </a:p>
          <a:p>
            <a:pPr marL="0" indent="0">
              <a:buNone/>
            </a:pP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дошкольного образования</a:t>
            </a:r>
          </a:p>
          <a:p>
            <a:pPr marL="0" indent="0">
              <a:buNone/>
            </a:pP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и учителя</a:t>
            </a:r>
            <a:r>
              <a:rPr lang="ru-RU" altLang="ru-RU" sz="1800" b="1" dirty="0">
                <a:latin typeface="+mj-lt"/>
                <a:cs typeface="Times New Roman" panose="02020603050405020304" pitchFamily="18" charset="0"/>
              </a:rPr>
              <a:t>.</a:t>
            </a:r>
            <a:endParaRPr lang="ru-RU" sz="1800" dirty="0">
              <a:latin typeface="+mj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01941" y="5085184"/>
            <a:ext cx="4342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СРЕДНЕЕ ОБЩЕЕ ОБРАЗОВАНИЕ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355976" y="5445224"/>
            <a:ext cx="4491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ОСНОВНОЕ ОБЩЕЕ ОБРАЗОВАНИЕ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23928" y="5805264"/>
            <a:ext cx="42880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НАЧАЛЬНОЕ ОБЩЕЕ ОБРАЗОВАНИЕ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91880" y="6165304"/>
            <a:ext cx="31770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</a:rPr>
              <a:t>ДОШКОЛЬНОЕ ОБРАЗОВАНИЕ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18864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sz="1800" b="1" dirty="0">
                <a:solidFill>
                  <a:srgbClr val="FF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Профессиональный стандарт педагога</a:t>
            </a:r>
            <a:r>
              <a:rPr lang="ru-RU" sz="1400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документ, </a:t>
            </a:r>
            <a:r>
              <a:rPr lang="ru-RU" sz="1600" dirty="0" smtClean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включающий </a:t>
            </a:r>
            <a:r>
              <a:rPr lang="ru-RU" sz="1600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перечень профессиональных </a:t>
            </a:r>
            <a:r>
              <a:rPr lang="ru-RU" sz="1600" dirty="0" smtClean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личностных требований </a:t>
            </a:r>
            <a:r>
              <a:rPr lang="ru-RU" sz="1600" u="sng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к воспитателю</a:t>
            </a:r>
            <a:r>
              <a:rPr lang="ru-RU" sz="1600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, учителю</a:t>
            </a:r>
            <a:br>
              <a:rPr lang="ru-RU" sz="1600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</a:br>
            <a:r>
              <a:rPr lang="ru-RU" sz="1600" dirty="0">
                <a:solidFill>
                  <a:schemeClr val="tx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действующий на всей территории Российской Федерации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2231523"/>
              </p:ext>
            </p:extLst>
          </p:nvPr>
        </p:nvGraphicFramePr>
        <p:xfrm>
          <a:off x="615633" y="1484784"/>
          <a:ext cx="8153400" cy="5227807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2278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Приказ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 Минтруда России и социальной защиты РФ №544н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от 18 октября 2013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«Об утверждении профессионального стандарта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«Педагог (педагогическая деятельность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 в сфере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дошкольного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, начального общего,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 основного общего, среднего общего образование)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(воспитатель, учитель)»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(Приказ зарегистрирован Минюстом России 6 декабря 2013года)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Вступает в силу с 1 сентября 2019 года.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Окончательный срок введения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«не позднее 01 января 2020 года».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77200" cy="869950"/>
          </a:xfrm>
        </p:spPr>
        <p:txBody>
          <a:bodyPr/>
          <a:lstStyle/>
          <a:p>
            <a:pPr>
              <a:buSzPct val="100000"/>
            </a:pPr>
            <a:r>
              <a:rPr lang="ru-RU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Зачем нужен профессиональный стандарт?</a:t>
            </a:r>
            <a:endParaRPr lang="ru-RU" sz="2400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+mj-lt"/>
              </a:rPr>
              <a:t>!Стандарт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– инструмент реализации стратегии образования в меняющемся мире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latin typeface="+mj-lt"/>
              </a:rPr>
              <a:t>! Стандарт</a:t>
            </a:r>
            <a:r>
              <a:rPr lang="ru-RU" sz="2400" dirty="0">
                <a:latin typeface="+mj-lt"/>
              </a:rPr>
              <a:t> – инструмент повышения качества образования и выхода отечественного образования на международный уровень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latin typeface="+mj-lt"/>
              </a:rPr>
              <a:t>! Стандарт</a:t>
            </a:r>
            <a:r>
              <a:rPr lang="ru-RU" sz="2400" dirty="0">
                <a:latin typeface="+mj-lt"/>
              </a:rPr>
              <a:t> – объективный измеритель квалификации педагога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latin typeface="+mj-lt"/>
              </a:rPr>
              <a:t>! Стандарт</a:t>
            </a:r>
            <a:r>
              <a:rPr lang="ru-RU" sz="2400" dirty="0">
                <a:latin typeface="+mj-lt"/>
              </a:rPr>
              <a:t> – средство отбора педагогических кадров в учреждения </a:t>
            </a:r>
            <a:r>
              <a:rPr lang="ru-RU" sz="2400" dirty="0" smtClean="0">
                <a:latin typeface="+mj-lt"/>
              </a:rPr>
              <a:t>образования</a:t>
            </a:r>
            <a:endParaRPr lang="ru-RU" sz="2400" dirty="0"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latin typeface="+mj-lt"/>
              </a:rPr>
              <a:t>! Стандарт</a:t>
            </a:r>
            <a:r>
              <a:rPr lang="ru-RU" sz="2400" dirty="0">
                <a:latin typeface="+mj-lt"/>
              </a:rPr>
              <a:t> – основа для формирования трудового договора, фиксирующего отношения между работником и работодателем</a:t>
            </a: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dirty="0" smtClean="0"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dirty="0" smtClean="0"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dirty="0"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dirty="0"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sz="3600" b="1" dirty="0">
                <a:solidFill>
                  <a:srgbClr val="FF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ели применения </a:t>
            </a:r>
            <a:r>
              <a:rPr lang="ru-RU" sz="3600" b="1" dirty="0" err="1" smtClean="0">
                <a:solidFill>
                  <a:srgbClr val="FF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профстандарта</a:t>
            </a:r>
            <a:r>
              <a:rPr lang="ru-RU" sz="3600" b="1" dirty="0" smtClean="0">
                <a:solidFill>
                  <a:srgbClr val="FF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</p:txBody>
      </p:sp>
      <p:sp>
        <p:nvSpPr>
          <p:cNvPr id="16387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j-lt"/>
              </a:rPr>
              <a:t>Определить </a:t>
            </a:r>
            <a:r>
              <a:rPr lang="ru-RU" sz="2400" dirty="0">
                <a:latin typeface="+mj-lt"/>
              </a:rPr>
              <a:t>необходимую квалификацию </a:t>
            </a:r>
            <a:r>
              <a:rPr lang="ru-RU" sz="2400" dirty="0" smtClean="0">
                <a:latin typeface="+mj-lt"/>
              </a:rPr>
              <a:t>педагога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ym typeface="Tw Cen MT" pitchFamily="34" charset="0"/>
              </a:rPr>
              <a:t>Установить единые требования к содержанию и качеству профессиональной педагогической деятельности</a:t>
            </a:r>
            <a:r>
              <a:rPr lang="ru-RU" sz="2400" dirty="0" smtClean="0">
                <a:sym typeface="Tw Cen MT" pitchFamily="34" charset="0"/>
              </a:rPr>
              <a:t>.</a:t>
            </a:r>
            <a:endParaRPr lang="ru-RU" sz="2400" dirty="0">
              <a:latin typeface="+mj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+mj-lt"/>
              </a:rPr>
              <a:t>Обеспечить подготовку педагога для получения высоких результатов его труда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+mj-lt"/>
              </a:rPr>
              <a:t>Обеспечить осведомленность педагога о предъявляемых к нему </a:t>
            </a:r>
            <a:r>
              <a:rPr lang="ru-RU" sz="2400" dirty="0" smtClean="0">
                <a:latin typeface="+mj-lt"/>
              </a:rPr>
              <a:t>требованиях</a:t>
            </a:r>
            <a:endParaRPr lang="ru-RU" sz="2400" dirty="0">
              <a:latin typeface="+mj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+mj-lt"/>
              </a:rPr>
              <a:t>Содействовать вовлечению педагогов в решение задачи повышения качества </a:t>
            </a:r>
            <a:r>
              <a:rPr lang="ru-RU" sz="2400" dirty="0" smtClean="0">
                <a:latin typeface="+mj-lt"/>
              </a:rPr>
              <a:t>образования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ym typeface="Tw Cen MT" pitchFamily="34" charset="0"/>
              </a:rPr>
              <a:t>Повысить мотивацию педагогических работников к труду и качеству образования.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400" dirty="0">
              <a:latin typeface="+mj-lt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altLang="ru-RU" sz="2800" b="1" dirty="0">
                <a:solidFill>
                  <a:srgbClr val="FF0000"/>
                </a:solidFill>
              </a:rPr>
              <a:t>Область применения Профессионального стандарта</a:t>
            </a:r>
            <a:endParaRPr lang="ru-RU" sz="2800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3" y="1867844"/>
            <a:ext cx="8151058" cy="9130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3" y="1867844"/>
            <a:ext cx="8151058" cy="110956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46001" y="1780300"/>
            <a:ext cx="7334364" cy="565926"/>
            <a:chOff x="427226" y="282782"/>
            <a:chExt cx="7739890" cy="565926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427226" y="282782"/>
              <a:ext cx="7739890" cy="56592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27226" y="282782"/>
              <a:ext cx="7739890" cy="565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49204" tIns="50800" rIns="50800" bIns="508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+mj-lt"/>
                </a:rPr>
                <a:t>Формирование кадровой политики</a:t>
              </a:r>
              <a:endParaRPr lang="ru-RU" sz="2000" kern="1200" dirty="0">
                <a:latin typeface="+mj-lt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59298" y="2560866"/>
            <a:ext cx="7334364" cy="565926"/>
            <a:chOff x="832752" y="1131399"/>
            <a:chExt cx="7334364" cy="565926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832752" y="1131399"/>
              <a:ext cx="7334364" cy="56592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832752" y="1131399"/>
              <a:ext cx="7334364" cy="565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49204" tIns="50800" rIns="50800" bIns="508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+mj-lt"/>
                </a:rPr>
                <a:t>Организация обучения и аттестации работников</a:t>
              </a:r>
              <a:endParaRPr lang="ru-RU" sz="2000" kern="1200" dirty="0">
                <a:latin typeface="+mj-lt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72596" y="3384016"/>
            <a:ext cx="7307769" cy="565926"/>
            <a:chOff x="957216" y="1980017"/>
            <a:chExt cx="7209900" cy="565926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957216" y="1980017"/>
              <a:ext cx="7209900" cy="56592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957216" y="1980017"/>
              <a:ext cx="7209900" cy="565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49204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+mj-lt"/>
                </a:rPr>
                <a:t>Заключение трудовых договоров</a:t>
              </a:r>
              <a:endParaRPr lang="ru-RU" sz="2000" kern="1200" dirty="0">
                <a:latin typeface="+mj-lt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5933" y="4293096"/>
            <a:ext cx="7304432" cy="565926"/>
            <a:chOff x="832752" y="2828635"/>
            <a:chExt cx="7334364" cy="565926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832752" y="2828635"/>
              <a:ext cx="7334364" cy="56592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832752" y="2828635"/>
              <a:ext cx="7334364" cy="565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49204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+mj-lt"/>
                </a:rPr>
                <a:t>Разработка должностных инструкций</a:t>
              </a:r>
              <a:endParaRPr lang="ru-RU" sz="2000" kern="1200" dirty="0">
                <a:latin typeface="+mj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2596" y="5202176"/>
            <a:ext cx="7307769" cy="565926"/>
            <a:chOff x="427226" y="3677253"/>
            <a:chExt cx="7739890" cy="565926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427226" y="3677253"/>
              <a:ext cx="7739890" cy="56592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427226" y="3677253"/>
              <a:ext cx="7739890" cy="565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49204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+mj-lt"/>
                </a:rPr>
                <a:t>Установление системы оплаты труда</a:t>
              </a:r>
              <a:endParaRPr lang="ru-RU" sz="2000" kern="12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b="1" dirty="0">
                <a:solidFill>
                  <a:srgbClr val="FF0000"/>
                </a:solidFill>
              </a:rPr>
              <a:t>Характеристика </a:t>
            </a:r>
            <a:r>
              <a:rPr lang="ru-RU" b="1" dirty="0" err="1" smtClean="0">
                <a:solidFill>
                  <a:srgbClr val="FF0000"/>
                </a:solidFill>
              </a:rPr>
              <a:t>профстандарта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(разделы </a:t>
            </a:r>
            <a:r>
              <a:rPr lang="ru-RU" sz="2800" b="1" dirty="0" err="1" smtClean="0">
                <a:solidFill>
                  <a:srgbClr val="FF0000"/>
                </a:solidFill>
              </a:rPr>
              <a:t>профстандарта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endParaRPr lang="ru-RU" sz="2800" dirty="0" smtClean="0">
              <a:solidFill>
                <a:srgbClr val="FF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48006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en-US" sz="3200" b="1" dirty="0"/>
              <a:t>I</a:t>
            </a:r>
            <a:r>
              <a:rPr lang="ru-RU" sz="3200" b="1" dirty="0"/>
              <a:t>. </a:t>
            </a:r>
            <a:r>
              <a:rPr lang="ru-RU" sz="2800" b="1" dirty="0"/>
              <a:t>Общие </a:t>
            </a:r>
            <a:r>
              <a:rPr lang="ru-RU" sz="2800" b="1" dirty="0" smtClean="0"/>
              <a:t>сведения.</a:t>
            </a:r>
            <a:endParaRPr lang="ru-RU" sz="2800" b="1" dirty="0"/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en-US" sz="3200" b="1" dirty="0"/>
              <a:t>II</a:t>
            </a:r>
            <a:r>
              <a:rPr lang="ru-RU" sz="3200" b="1" dirty="0"/>
              <a:t>. </a:t>
            </a:r>
            <a:r>
              <a:rPr lang="ru-RU" sz="2400" b="1" dirty="0"/>
              <a:t>Описание трудовых функций, </a:t>
            </a:r>
            <a:r>
              <a:rPr lang="ru-RU" sz="2400" b="1" dirty="0" smtClean="0"/>
              <a:t>входящих </a:t>
            </a:r>
            <a:r>
              <a:rPr lang="ru-RU" sz="2400" b="1" dirty="0"/>
              <a:t>в </a:t>
            </a:r>
            <a:r>
              <a:rPr lang="ru-RU" sz="2400" b="1" dirty="0" err="1"/>
              <a:t>профстандарт</a:t>
            </a:r>
            <a:r>
              <a:rPr lang="ru-RU" sz="2400" b="1" dirty="0"/>
              <a:t> (функциональная карта вида профессиональной деятельности</a:t>
            </a:r>
            <a:r>
              <a:rPr lang="ru-RU" sz="2400" b="1" dirty="0" smtClean="0"/>
              <a:t>).</a:t>
            </a:r>
            <a:endParaRPr lang="ru-RU" sz="2400" b="1" dirty="0"/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en-US" sz="3200" b="1" dirty="0"/>
              <a:t>III</a:t>
            </a:r>
            <a:r>
              <a:rPr lang="ru-RU" sz="3200" b="1" dirty="0"/>
              <a:t>.</a:t>
            </a:r>
            <a:r>
              <a:rPr lang="ru-RU" sz="3200" dirty="0"/>
              <a:t> </a:t>
            </a:r>
            <a:r>
              <a:rPr lang="ru-RU" sz="2400" b="1" dirty="0"/>
              <a:t>Характеристика обобщенных трудовых </a:t>
            </a:r>
            <a:r>
              <a:rPr lang="ru-RU" sz="2400" b="1" dirty="0" smtClean="0"/>
              <a:t>функций.</a:t>
            </a:r>
            <a:endParaRPr lang="ru-RU" sz="2400" b="1" dirty="0"/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495800" y="1600200"/>
            <a:ext cx="4387850" cy="48006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2413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AF0F5B"/>
                </a:solidFill>
              </a:rPr>
              <a:t>Основные термины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772816"/>
            <a:ext cx="2823414" cy="1694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b="1" kern="1200" dirty="0"/>
              <a:t>Обобщенная трудовая функция </a:t>
            </a:r>
          </a:p>
        </p:txBody>
      </p:sp>
      <p:graphicFrame>
        <p:nvGraphicFramePr>
          <p:cNvPr id="13" name="Схема 5">
            <a:extLst>
              <a:ext uri="{FF2B5EF4-FFF2-40B4-BE49-F238E27FC236}">
                <a16:creationId xmlns="" xmlns:a16="http://schemas.microsoft.com/office/drawing/2014/main" id="{DA002768-60DF-4AE6-B0A0-7C2779055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832447"/>
              </p:ext>
            </p:extLst>
          </p:nvPr>
        </p:nvGraphicFramePr>
        <p:xfrm>
          <a:off x="396875" y="1628800"/>
          <a:ext cx="849560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72200" y="5157192"/>
            <a:ext cx="2448272" cy="15121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личностная характеристик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43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(дизайн Открытая книга)</Template>
  <TotalTime>0</TotalTime>
  <Words>1137</Words>
  <Application>Microsoft Office PowerPoint</Application>
  <PresentationFormat>Экран (4:3)</PresentationFormat>
  <Paragraphs>266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Times</vt:lpstr>
      <vt:lpstr>Times New Roman</vt:lpstr>
      <vt:lpstr>Trebuchet MS</vt:lpstr>
      <vt:lpstr>Tw Cen MT</vt:lpstr>
      <vt:lpstr>Wingdings</vt:lpstr>
      <vt:lpstr>Wingdings 2</vt:lpstr>
      <vt:lpstr>Student presentation</vt:lpstr>
      <vt:lpstr>Профессиональный стандарт   «Педагог» (Обзор документа)</vt:lpstr>
      <vt:lpstr>Что такое профстандарт?</vt:lpstr>
      <vt:lpstr>Презентация PowerPoint</vt:lpstr>
      <vt:lpstr>Профессиональный стандарт педагога: документ, включающий перечень профессиональных и личностных требований к воспитателю, учителю действующий на всей территории Российской Федерации</vt:lpstr>
      <vt:lpstr>Зачем нужен профессиональный стандарт?</vt:lpstr>
      <vt:lpstr>Цели применения профстандарта </vt:lpstr>
      <vt:lpstr>Область применения Профессионального стандарта</vt:lpstr>
      <vt:lpstr>Характеристика профстандарта (разделы профстандарта)</vt:lpstr>
      <vt:lpstr>Основные термины</vt:lpstr>
      <vt:lpstr>Общие сведения. (I раздел)</vt:lpstr>
      <vt:lpstr>Описание трудовых функций (II раздел)</vt:lpstr>
      <vt:lpstr>Описание трудовых функций (II раздел)</vt:lpstr>
      <vt:lpstr>  Характеристика обобщенных трудовых функций  (III раздел). Обобщенная трудовая функция: «Педагогическая деятельность по проектированию и реализации образовательного процесса в ОО ДО».  Требования к воспитателю:</vt:lpstr>
      <vt:lpstr>Характеристика обобщенных трудовых функций (III раздел)</vt:lpstr>
      <vt:lpstr>Характеристика обобщенных трудовых функций  (III раздел)</vt:lpstr>
      <vt:lpstr>Трудовые действия (Обобщенная трудовая функция :педагогическая деятельностьпо проектированию и реализации основных образовательных прогамм.Трудовая функция :Педагогическая деятельность по реализации программ ДО)</vt:lpstr>
      <vt:lpstr>Профессиональная ИКТ-компетентность:  квалифицированное использование      общераспространенных в данной профессиональной области средств ИКТ при решении профессиональных задач там, где это необходимо.</vt:lpstr>
      <vt:lpstr>НЕОБХОДИМЫЕ ЗНАНИЯ</vt:lpstr>
      <vt:lpstr>ДРУГИЕ ХАРАКТЕРИСТИКИ</vt:lpstr>
      <vt:lpstr>Презентация PowerPoint</vt:lpstr>
      <vt:lpstr>Презентация PowerPoint</vt:lpstr>
      <vt:lpstr>Новые компетенции</vt:lpstr>
      <vt:lpstr>Особенность </vt:lpstr>
      <vt:lpstr> Основные пути развития профессиональной компетентности педагога </vt:lpstr>
      <vt:lpstr>Методы оценки выполнения требований профессионального стандарта педагога</vt:lpstr>
      <vt:lpstr>   </vt:lpstr>
      <vt:lpstr>Качество дошкольного образования зависит:</vt:lpstr>
      <vt:lpstr>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2017-12-10T12:15:47Z</dcterms:created>
  <dcterms:modified xsi:type="dcterms:W3CDTF">2018-05-28T08:38:45Z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