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13"/>
  </p:notesMasterIdLst>
  <p:sldIdLst>
    <p:sldId id="364" r:id="rId2"/>
    <p:sldId id="365" r:id="rId3"/>
    <p:sldId id="392" r:id="rId4"/>
    <p:sldId id="393" r:id="rId5"/>
    <p:sldId id="394" r:id="rId6"/>
    <p:sldId id="395" r:id="rId7"/>
    <p:sldId id="396" r:id="rId8"/>
    <p:sldId id="417" r:id="rId9"/>
    <p:sldId id="400" r:id="rId10"/>
    <p:sldId id="401" r:id="rId11"/>
    <p:sldId id="40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8" autoAdjust="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E7DCE-E02E-4919-B738-8A4887E72AA9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1765A-4708-4FA4-B950-68C9479CF1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814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E162E-B152-43A7-9865-6AC986CB1D0C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D7E1B-AC60-41BA-829D-22BF91B4F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88840"/>
            <a:ext cx="8229600" cy="4536504"/>
          </a:xfrm>
        </p:spPr>
        <p:txBody>
          <a:bodyPr>
            <a:noAutofit/>
          </a:bodyPr>
          <a:lstStyle/>
          <a:p>
            <a:pPr marR="0" rtl="0"/>
            <a:r>
              <a:rPr lang="ru-RU" sz="3600" b="1" baseline="0" dirty="0" smtClean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sz="3600" b="1" baseline="0" dirty="0" smtClean="0">
                <a:solidFill>
                  <a:srgbClr val="002060"/>
                </a:solidFill>
                <a:latin typeface="Times New Roman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Противодействие коррупции в системе образования</a:t>
            </a:r>
            <a:r>
              <a:rPr lang="ru-RU" sz="3600" dirty="0">
                <a:solidFill>
                  <a:srgbClr val="002060"/>
                </a:solidFill>
                <a:latin typeface="Times New Roman"/>
              </a:rPr>
              <a:t>.</a:t>
            </a:r>
            <a:r>
              <a:rPr lang="ru-RU" sz="3600" b="1" baseline="0" dirty="0" smtClean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sz="3600" b="1" baseline="0" dirty="0" smtClean="0">
                <a:solidFill>
                  <a:srgbClr val="002060"/>
                </a:solidFill>
                <a:latin typeface="Times New Roman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sz="3600" b="1" dirty="0">
                <a:solidFill>
                  <a:srgbClr val="002060"/>
                </a:solidFill>
                <a:latin typeface="Times New Roman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sz="3600" b="1" dirty="0">
                <a:solidFill>
                  <a:srgbClr val="002060"/>
                </a:solidFill>
                <a:latin typeface="Times New Roman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/>
              </a:rPr>
            </a:br>
            <a:r>
              <a:rPr lang="ru-RU" sz="3600" b="1" baseline="0" dirty="0" smtClean="0">
                <a:solidFill>
                  <a:srgbClr val="002060"/>
                </a:solidFill>
                <a:latin typeface="Times New Roman"/>
              </a:rPr>
              <a:t/>
            </a:r>
            <a:br>
              <a:rPr lang="ru-RU" sz="3600" b="1" baseline="0" dirty="0" smtClean="0">
                <a:solidFill>
                  <a:srgbClr val="002060"/>
                </a:solidFill>
                <a:latin typeface="Times New Roman"/>
              </a:rPr>
            </a:br>
            <a:endParaRPr lang="ru-RU" sz="3600" b="1" baseline="0" dirty="0" smtClean="0">
              <a:solidFill>
                <a:srgbClr val="002060"/>
              </a:solidFill>
              <a:latin typeface="Times New Roman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91276" y="18864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60648"/>
            <a:ext cx="9144000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228184" y="2068513"/>
            <a:ext cx="2808288" cy="21113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1825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dirty="0">
                <a:solidFill>
                  <a:srgbClr val="002060"/>
                </a:solidFill>
              </a:rPr>
              <a:t>Учительский уровень</a:t>
            </a:r>
            <a:r>
              <a:rPr lang="ru-RU" sz="2000" dirty="0">
                <a:solidFill>
                  <a:srgbClr val="002060"/>
                </a:solidFill>
              </a:rPr>
              <a:t>: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solidFill>
                  <a:srgbClr val="002060"/>
                </a:solidFill>
              </a:rPr>
              <a:t>р</a:t>
            </a:r>
            <a:r>
              <a:rPr lang="ru-RU" sz="2000" b="1" dirty="0" smtClean="0">
                <a:solidFill>
                  <a:srgbClr val="002060"/>
                </a:solidFill>
              </a:rPr>
              <a:t>епетиторство,</a:t>
            </a:r>
            <a:endParaRPr lang="ru-RU" sz="2000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подарки, взятки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72606" y="3933056"/>
            <a:ext cx="2998788" cy="210978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rIns="36000" anchor="ctr"/>
          <a:lstStyle/>
          <a:p>
            <a:pPr marL="1825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dirty="0">
                <a:solidFill>
                  <a:srgbClr val="002060"/>
                </a:solidFill>
              </a:rPr>
              <a:t>Административный уровень</a:t>
            </a:r>
            <a:r>
              <a:rPr lang="ru-RU" sz="2000" dirty="0">
                <a:solidFill>
                  <a:srgbClr val="002060"/>
                </a:solidFill>
              </a:rPr>
              <a:t>: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solidFill>
                  <a:srgbClr val="002060"/>
                </a:solidFill>
              </a:rPr>
              <a:t>з</a:t>
            </a:r>
            <a:r>
              <a:rPr lang="ru-RU" sz="2000" b="1" dirty="0" smtClean="0">
                <a:solidFill>
                  <a:srgbClr val="002060"/>
                </a:solidFill>
              </a:rPr>
              <a:t>ачисление,</a:t>
            </a:r>
            <a:endParaRPr lang="ru-RU" sz="2000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err="1" smtClean="0">
                <a:solidFill>
                  <a:srgbClr val="002060"/>
                </a:solidFill>
              </a:rPr>
              <a:t>госзакупки</a:t>
            </a:r>
            <a:r>
              <a:rPr lang="ru-RU" sz="2000" b="1" dirty="0" smtClean="0">
                <a:solidFill>
                  <a:srgbClr val="002060"/>
                </a:solidFill>
              </a:rPr>
              <a:t>,</a:t>
            </a:r>
            <a:endParaRPr lang="ru-RU" sz="2000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теневые поборы </a:t>
            </a:r>
            <a:r>
              <a:rPr lang="ru-RU" sz="2000" b="1" dirty="0">
                <a:solidFill>
                  <a:srgbClr val="002060"/>
                </a:solidFill>
              </a:rPr>
              <a:t>с родителей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4" y="980728"/>
            <a:ext cx="2809875" cy="319915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rIns="36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  <a:p>
            <a:pPr indent="1825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 smtClean="0">
                <a:solidFill>
                  <a:srgbClr val="002060"/>
                </a:solidFill>
              </a:rPr>
              <a:t>Районный </a:t>
            </a:r>
            <a:r>
              <a:rPr lang="ru-RU" b="1" u="sng" dirty="0">
                <a:solidFill>
                  <a:srgbClr val="002060"/>
                </a:solidFill>
              </a:rPr>
              <a:t>уровень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182563" algn="l"/>
              </a:tabLst>
              <a:defRPr/>
            </a:pPr>
            <a:r>
              <a:rPr lang="ru-RU" b="1" dirty="0">
                <a:solidFill>
                  <a:srgbClr val="002060"/>
                </a:solidFill>
              </a:rPr>
              <a:t>г</a:t>
            </a:r>
            <a:r>
              <a:rPr lang="ru-RU" b="1" dirty="0" smtClean="0">
                <a:solidFill>
                  <a:srgbClr val="002060"/>
                </a:solidFill>
              </a:rPr>
              <a:t>осударственные (муниципальные) контракты,</a:t>
            </a:r>
            <a:endParaRPr lang="ru-RU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182563" algn="l"/>
              </a:tabLst>
              <a:defRPr/>
            </a:pPr>
            <a:r>
              <a:rPr lang="ru-RU" b="1" dirty="0">
                <a:solidFill>
                  <a:srgbClr val="002060"/>
                </a:solidFill>
              </a:rPr>
              <a:t>н</a:t>
            </a:r>
            <a:r>
              <a:rPr lang="ru-RU" b="1" dirty="0" smtClean="0">
                <a:solidFill>
                  <a:srgbClr val="002060"/>
                </a:solidFill>
              </a:rPr>
              <a:t>азначения на должности руководителей,</a:t>
            </a:r>
          </a:p>
          <a:p>
            <a:pPr marL="182563" indent="-182563">
              <a:buFont typeface="Arial" pitchFamily="34" charset="0"/>
              <a:buChar char="•"/>
              <a:tabLst>
                <a:tab pos="182563" algn="l"/>
              </a:tabLst>
              <a:defRPr/>
            </a:pPr>
            <a:r>
              <a:rPr lang="ru-RU" b="1" dirty="0">
                <a:solidFill>
                  <a:srgbClr val="002060"/>
                </a:solidFill>
              </a:rPr>
              <a:t>а</a:t>
            </a:r>
            <a:r>
              <a:rPr lang="ru-RU" b="1" dirty="0" smtClean="0">
                <a:solidFill>
                  <a:srgbClr val="002060"/>
                </a:solidFill>
              </a:rPr>
              <a:t>ккредитация, лицензирование, контроль (надзор)</a:t>
            </a:r>
            <a:endParaRPr lang="ru-RU" b="1" dirty="0">
              <a:solidFill>
                <a:srgbClr val="00206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rgbClr val="00206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4571999" y="980728"/>
            <a:ext cx="1" cy="2940754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483768" y="337592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002060"/>
                </a:solidFill>
              </a:rPr>
              <a:t>Коррупционные проявления</a:t>
            </a:r>
            <a:endParaRPr lang="ru-RU" sz="2400" b="1" u="sng" dirty="0">
              <a:solidFill>
                <a:srgbClr val="002060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917379" y="2763975"/>
            <a:ext cx="165462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572000" y="2763975"/>
            <a:ext cx="1656184" cy="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500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191250" y="2020094"/>
            <a:ext cx="2773363" cy="21097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indent="1825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u="sng" dirty="0">
                <a:solidFill>
                  <a:srgbClr val="002060"/>
                </a:solidFill>
              </a:rPr>
              <a:t>ГОУО</a:t>
            </a:r>
            <a:r>
              <a:rPr lang="ru-RU" sz="2400" dirty="0">
                <a:solidFill>
                  <a:srgbClr val="002060"/>
                </a:solidFill>
              </a:rPr>
              <a:t>: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передача полномочий,</a:t>
            </a:r>
            <a:endParaRPr lang="ru-RU" sz="2000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легализация,</a:t>
            </a:r>
            <a:endParaRPr lang="ru-RU" sz="2000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контроль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21844" y="3933056"/>
            <a:ext cx="2808288" cy="21097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1825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dirty="0" smtClean="0">
                <a:solidFill>
                  <a:srgbClr val="002060"/>
                </a:solidFill>
              </a:rPr>
              <a:t>Психолого-педагогическое</a:t>
            </a:r>
            <a:r>
              <a:rPr lang="ru-RU" sz="2000" dirty="0" smtClean="0">
                <a:solidFill>
                  <a:srgbClr val="002060"/>
                </a:solidFill>
              </a:rPr>
              <a:t>:</a:t>
            </a:r>
            <a:endParaRPr lang="ru-RU" sz="2000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корпоративная этика,</a:t>
            </a:r>
            <a:endParaRPr lang="ru-RU" sz="2000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сбор сведений,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моральное воздействие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3987" y="2020094"/>
            <a:ext cx="3038475" cy="21097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anchor="ctr"/>
          <a:lstStyle/>
          <a:p>
            <a:pPr indent="1825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dirty="0" smtClean="0">
                <a:solidFill>
                  <a:srgbClr val="002060"/>
                </a:solidFill>
              </a:rPr>
              <a:t>Административное</a:t>
            </a:r>
            <a:r>
              <a:rPr lang="ru-RU" sz="2000" dirty="0" smtClean="0">
                <a:solidFill>
                  <a:srgbClr val="002060"/>
                </a:solidFill>
              </a:rPr>
              <a:t>: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регламентация деятельности,</a:t>
            </a:r>
            <a:endParaRPr lang="ru-RU" sz="2000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открытость,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работа комиссии по противодействию коррупции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735600" y="1412776"/>
            <a:ext cx="0" cy="2562375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39552" y="722313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002060"/>
                </a:solidFill>
              </a:rPr>
              <a:t>Направления антикоррупционного управления</a:t>
            </a:r>
            <a:endParaRPr lang="ru-RU" sz="2800" b="1" u="sng" dirty="0">
              <a:solidFill>
                <a:srgbClr val="00206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4735600" y="2928145"/>
            <a:ext cx="145565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3192462" y="2928145"/>
            <a:ext cx="1543138" cy="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63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4200" y="260648"/>
            <a:ext cx="8136904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Государственную политику противодействия коррупции определяют:</a:t>
            </a:r>
          </a:p>
          <a:p>
            <a:pPr algn="just"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69875"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Национальный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 противодействия коррупции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(утв. Президентом РФ 31 июля 2008 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года);</a:t>
            </a:r>
          </a:p>
          <a:p>
            <a:pPr marL="342900" indent="-342900" algn="just">
              <a:buAutoNum type="arabicPeriod"/>
            </a:pPr>
            <a:endParaRPr lang="ru-RU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69875"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Федеральный закон от 25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декабря 2008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№273-ФЗ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«О противодействии коррупции»;</a:t>
            </a:r>
          </a:p>
          <a:p>
            <a:pPr indent="269875" algn="just"/>
            <a:endParaRPr lang="ru-RU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69875"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Национальная стратегия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противодействия коррупции</a:t>
            </a:r>
            <a:r>
              <a:rPr lang="ru-RU" sz="1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(утв. Указом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Президента Российской Федерации от 13 апреля 2010 г.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460);</a:t>
            </a:r>
          </a:p>
          <a:p>
            <a:pPr indent="269875" algn="just"/>
            <a:endParaRPr lang="ru-RU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69875"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Национальный план противодействия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коррупции на 2010 - 2011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годы;</a:t>
            </a:r>
          </a:p>
          <a:p>
            <a:pPr indent="269875" algn="just"/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69875"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Национальный план противодействия коррупции на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2012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2013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269875" algn="just"/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69875" algn="just" fontAlgn="base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Национальный план противодействия коррупции на 2014-2015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годы;</a:t>
            </a:r>
          </a:p>
          <a:p>
            <a:pPr indent="269875" algn="just" fontAlgn="base"/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69875"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Программа по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антикоррупционному просвещению на 2014 - 2016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годы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(утв.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аспоряжением Правительства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РФ от 14 мая 2014 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 816-р)</a:t>
            </a:r>
            <a:r>
              <a:rPr lang="ru-RU" sz="1600" dirty="0">
                <a:solidFill>
                  <a:srgbClr val="002060"/>
                </a:solidFill>
              </a:rPr>
              <a:t/>
            </a:r>
            <a:br>
              <a:rPr lang="ru-RU" sz="1600" dirty="0">
                <a:solidFill>
                  <a:srgbClr val="002060"/>
                </a:solidFill>
              </a:rPr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orruption_educ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8350"/>
            <a:ext cx="9167813" cy="610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443663" y="3811588"/>
            <a:ext cx="72072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123728" y="0"/>
            <a:ext cx="5040660" cy="6398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Коррупция в образовании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528" y="980728"/>
            <a:ext cx="1224136" cy="21602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47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418720"/>
              </p:ext>
            </p:extLst>
          </p:nvPr>
        </p:nvGraphicFramePr>
        <p:xfrm>
          <a:off x="107504" y="908720"/>
          <a:ext cx="8928992" cy="561662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2596522"/>
                <a:gridCol w="2703751"/>
                <a:gridCol w="3628719"/>
              </a:tblGrid>
              <a:tr h="433322"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 образовательного процесса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Что располагает к коррупционному поведению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Контраргумент, исходя из анализа долгосрочной перспективы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02224">
                <a:tc>
                  <a:txBody>
                    <a:bodyPr/>
                    <a:lstStyle/>
                    <a:p>
                      <a:pPr marL="0" indent="87313" algn="l" hangingPunct="0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Обучающийся </a:t>
                      </a:r>
                    </a:p>
                    <a:p>
                      <a:pPr marL="0" indent="87313" algn="l" hangingPunct="0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(родители обучающегося)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положительного решения в тех случаях</a:t>
                      </a:r>
                      <a:r>
                        <a:rPr lang="ru-RU" sz="2000" b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когда в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некоррумпированной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системе это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невозможно, </a:t>
                      </a:r>
                    </a:p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давление администрации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намеренное затягивание принятия положительных решений с целью получения наибольшего количества взяток</a:t>
                      </a:r>
                      <a:r>
                        <a:rPr lang="ru-RU" sz="2000" b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некачественное подготовка обучающегося</a:t>
                      </a:r>
                      <a:r>
                        <a:rPr lang="ru-RU" sz="2000" b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снижение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уровня доверия к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аттестату (диплому)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проблемы с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поступлением образовательную организацию для продолжения образования</a:t>
                      </a:r>
                      <a:r>
                        <a:rPr lang="ru-RU" sz="2000" b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проблемы с трудоустройством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691680" y="116632"/>
            <a:ext cx="5832648" cy="6926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Мотивация коррупционного поведения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73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441758"/>
              </p:ext>
            </p:extLst>
          </p:nvPr>
        </p:nvGraphicFramePr>
        <p:xfrm>
          <a:off x="161763" y="1268760"/>
          <a:ext cx="8820474" cy="4320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2940158"/>
                <a:gridCol w="2940158"/>
                <a:gridCol w="2940158"/>
              </a:tblGrid>
              <a:tr h="433322"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Участник образовательного процесса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Что располагает к коррупционному поведению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Контраргумент, исходя из анализа долгосрочной перспективы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01280"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</a:rPr>
                        <a:t>Преподаватель, учитель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извлечение материальной выгоды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снижение качества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и численности контингента</a:t>
                      </a:r>
                      <a:r>
                        <a:rPr lang="ru-RU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;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</a:p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снижение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легального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заработка</a:t>
                      </a:r>
                      <a:r>
                        <a:rPr lang="ru-RU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;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</a:p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снижение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суммарного заработка в случае падения престижа учебного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заведения</a:t>
                      </a:r>
                      <a:r>
                        <a:rPr lang="ru-RU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;</a:t>
                      </a:r>
                    </a:p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возможность наказания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31640" y="332656"/>
            <a:ext cx="69847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Мотивация коррупционного поведения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16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325222"/>
              </p:ext>
            </p:extLst>
          </p:nvPr>
        </p:nvGraphicFramePr>
        <p:xfrm>
          <a:off x="107505" y="1340768"/>
          <a:ext cx="8928990" cy="45912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2976330"/>
                <a:gridCol w="2784309"/>
                <a:gridCol w="3168351"/>
              </a:tblGrid>
              <a:tr h="990873"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Участник образовательного процесса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Что располагает к коррупционному поведению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Контраргумент, исходя из анализа долгосрочной перспективы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/>
                </a:tc>
              </a:tr>
              <a:tr h="3600400"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Администрация, </a:t>
                      </a:r>
                    </a:p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собственники частных образовательных организаций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формирование теневого фонда, увеличение доходов за счет снижения количества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отчисленных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обучающихся</a:t>
                      </a:r>
                      <a:endParaRPr lang="ru-RU" sz="2000" b="0" dirty="0" smtClean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  <a:tabLst/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снижение качества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выпускников</a:t>
                      </a:r>
                      <a:r>
                        <a:rPr lang="ru-RU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;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присвоение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образовательной организации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статуса высоко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коррумпированного</a:t>
                      </a:r>
                      <a:r>
                        <a:rPr lang="ru-RU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;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падение рейтинга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образовательной организации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и снижение уровня доходов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75656" y="548680"/>
            <a:ext cx="63367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Мотивация коррупционного поведения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36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044201"/>
              </p:ext>
            </p:extLst>
          </p:nvPr>
        </p:nvGraphicFramePr>
        <p:xfrm>
          <a:off x="107504" y="1268760"/>
          <a:ext cx="8928991" cy="35283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2520279"/>
                <a:gridCol w="3168352"/>
                <a:gridCol w="3240360"/>
              </a:tblGrid>
              <a:tr h="990873">
                <a:tc>
                  <a:txBody>
                    <a:bodyPr/>
                    <a:lstStyle/>
                    <a:p>
                      <a:pPr marL="87313" indent="0" algn="just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Участник образовательного процесса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Что располагает к коррупционному поведению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 marL="87313" indent="0" algn="just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Контраргумент, исходя из анализа долгосрочной перспективы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/>
                </a:tc>
              </a:tr>
              <a:tr h="2537519"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Государственные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и муниципальные служащие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приемлемость взяточничества, «откатов» и теневых доходов как </a:t>
                      </a:r>
                    </a:p>
                    <a:p>
                      <a:pPr marL="87313" indent="0" algn="l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к распространенным явлениям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</a:rPr>
                        <a:t>в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системе государственной власти и местного самоуправления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/>
                </a:tc>
                <a:tc>
                  <a:txBody>
                    <a:bodyPr/>
                    <a:lstStyle/>
                    <a:p>
                      <a:pPr marL="87313" indent="0" algn="just" hangingPunct="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утрата авторитета органов государственной власти и местного самоуправления</a:t>
                      </a:r>
                      <a:r>
                        <a:rPr lang="ru-RU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;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</a:rPr>
                        <a:t> невозможность эффективно управлять системой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</a:rPr>
                        <a:t>образования</a:t>
                      </a:r>
                      <a:r>
                        <a:rPr lang="ru-RU" sz="2000" b="0" dirty="0" smtClean="0">
                          <a:solidFill>
                            <a:srgbClr val="002060"/>
                          </a:solidFill>
                          <a:effectLst/>
                        </a:rPr>
                        <a:t>;</a:t>
                      </a:r>
                    </a:p>
                    <a:p>
                      <a:pPr marL="87313" indent="0" algn="just" hangingPunct="0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возможность наказания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565" marR="41565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9632" y="310905"/>
            <a:ext cx="68407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Мотивация коррупционного поведения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85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" y="669896"/>
            <a:ext cx="9164638" cy="616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4" name="TextBox 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624829" y="2899044"/>
            <a:ext cx="12779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 smtClean="0">
                <a:hlinkClick r:id="" action="ppaction://noaction"/>
              </a:rPr>
              <a:t>задачи</a:t>
            </a:r>
            <a:endParaRPr lang="ru-RU" sz="2800" b="1" dirty="0"/>
          </a:p>
        </p:txBody>
      </p:sp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5892006" y="2860795"/>
            <a:ext cx="1595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 smtClean="0">
                <a:hlinkClick r:id="" action="ppaction://noaction"/>
              </a:rPr>
              <a:t>причины</a:t>
            </a:r>
            <a:endParaRPr lang="ru-RU" sz="2800" b="1" dirty="0"/>
          </a:p>
        </p:txBody>
      </p:sp>
      <p:sp>
        <p:nvSpPr>
          <p:cNvPr id="23556" name="TextBox 8"/>
          <p:cNvSpPr txBox="1">
            <a:spLocks noChangeArrowheads="1"/>
          </p:cNvSpPr>
          <p:nvPr/>
        </p:nvSpPr>
        <p:spPr bwMode="auto">
          <a:xfrm>
            <a:off x="654867" y="4365104"/>
            <a:ext cx="3217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 smtClean="0">
                <a:hlinkClick r:id="" action="ppaction://noaction"/>
              </a:rPr>
              <a:t>коррупция </a:t>
            </a:r>
            <a:r>
              <a:rPr lang="ru-RU" sz="2800" b="1" dirty="0">
                <a:hlinkClick r:id="" action="ppaction://noaction"/>
              </a:rPr>
              <a:t>в школе</a:t>
            </a:r>
            <a:endParaRPr lang="ru-RU" sz="2800" b="1" dirty="0"/>
          </a:p>
        </p:txBody>
      </p:sp>
      <p:sp>
        <p:nvSpPr>
          <p:cNvPr id="23557" name="TextBox 9"/>
          <p:cNvSpPr txBox="1">
            <a:spLocks noChangeArrowheads="1"/>
          </p:cNvSpPr>
          <p:nvPr/>
        </p:nvSpPr>
        <p:spPr bwMode="auto">
          <a:xfrm>
            <a:off x="5568950" y="4364970"/>
            <a:ext cx="2241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 smtClean="0">
                <a:hlinkClick r:id="" action="ppaction://noaction"/>
              </a:rPr>
              <a:t>направления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56895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ВВЕДЕНИЕ АНТИКОРРУПЦИОННОГО УПРАВЛЕНИЯ В ШКОЛЕ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64088" y="5980638"/>
            <a:ext cx="309634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психолого-педагогическое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3012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061074" y="1703388"/>
            <a:ext cx="2903413" cy="210978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   </a:t>
            </a:r>
            <a:r>
              <a:rPr lang="ru-RU" b="1" u="sng" dirty="0" smtClean="0">
                <a:solidFill>
                  <a:srgbClr val="002060"/>
                </a:solidFill>
              </a:rPr>
              <a:t>Политические</a:t>
            </a:r>
            <a:r>
              <a:rPr lang="ru-RU" dirty="0">
                <a:solidFill>
                  <a:srgbClr val="002060"/>
                </a:solidFill>
              </a:rPr>
              <a:t>: </a:t>
            </a:r>
            <a:endParaRPr lang="ru-RU" dirty="0" smtClean="0">
              <a:solidFill>
                <a:srgbClr val="002060"/>
              </a:solidFill>
            </a:endParaRPr>
          </a:p>
          <a:p>
            <a:pPr marL="182563" indent="-182563">
              <a:buFont typeface="Arial" pitchFamily="34" charset="0"/>
              <a:buChar char="•"/>
              <a:defRPr/>
            </a:pPr>
            <a:r>
              <a:rPr lang="ru-RU" b="1" dirty="0">
                <a:solidFill>
                  <a:srgbClr val="002060"/>
                </a:solidFill>
              </a:rPr>
              <a:t>переходный </a:t>
            </a:r>
            <a:r>
              <a:rPr lang="ru-RU" b="1" dirty="0" smtClean="0">
                <a:solidFill>
                  <a:srgbClr val="002060"/>
                </a:solidFill>
              </a:rPr>
              <a:t>период,</a:t>
            </a:r>
            <a:endParaRPr lang="ru-RU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непоследовательность государственной политики,</a:t>
            </a:r>
            <a:endParaRPr lang="ru-RU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несовершенство </a:t>
            </a:r>
            <a:r>
              <a:rPr lang="ru-RU" b="1" dirty="0">
                <a:solidFill>
                  <a:srgbClr val="002060"/>
                </a:solidFill>
              </a:rPr>
              <a:t>законодательства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8825" y="4076700"/>
            <a:ext cx="2808288" cy="25206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   </a:t>
            </a:r>
            <a:r>
              <a:rPr lang="ru-RU" b="1" u="sng" dirty="0" smtClean="0">
                <a:solidFill>
                  <a:srgbClr val="002060"/>
                </a:solidFill>
              </a:rPr>
              <a:t>Социальные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проблемы с зачислением,</a:t>
            </a:r>
            <a:endParaRPr lang="ru-RU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неравномерность доступности качественного образования для разных социальных категорий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8908" y="1693862"/>
            <a:ext cx="2809875" cy="21113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   </a:t>
            </a:r>
            <a:r>
              <a:rPr lang="ru-RU" b="1" u="sng" dirty="0" smtClean="0">
                <a:solidFill>
                  <a:srgbClr val="002060"/>
                </a:solidFill>
              </a:rPr>
              <a:t>Культурные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отсутствие нравственно-этических устоев,</a:t>
            </a:r>
            <a:endParaRPr lang="ru-RU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традиции</a:t>
            </a:r>
            <a:endParaRPr lang="ru-RU" b="1" dirty="0">
              <a:solidFill>
                <a:srgbClr val="002060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3419475" y="2230638"/>
            <a:ext cx="1152525" cy="1952625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5435600" y="4095750"/>
            <a:ext cx="2808288" cy="250160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   </a:t>
            </a:r>
            <a:r>
              <a:rPr lang="ru-RU" b="1" u="sng" dirty="0" smtClean="0">
                <a:solidFill>
                  <a:srgbClr val="002060"/>
                </a:solidFill>
              </a:rPr>
              <a:t>Экономические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низкая з/п,</a:t>
            </a:r>
            <a:endParaRPr lang="ru-RU" b="1" dirty="0">
              <a:solidFill>
                <a:srgbClr val="002060"/>
              </a:solidFill>
            </a:endParaRP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недостаточные размеры финансирования образовательных организаций</a:t>
            </a:r>
            <a:endParaRPr lang="ru-RU" b="1" dirty="0">
              <a:solidFill>
                <a:srgbClr val="00206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4602163" y="2205038"/>
            <a:ext cx="1049957" cy="1925938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3131840" y="2205038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339752" y="620688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002060"/>
                </a:solidFill>
              </a:rPr>
              <a:t>Причины коррупции</a:t>
            </a:r>
            <a:endParaRPr lang="ru-RU" sz="2800" b="1" u="sng" dirty="0">
              <a:solidFill>
                <a:srgbClr val="002060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4602163" y="2202615"/>
            <a:ext cx="1458911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602163" y="1340768"/>
            <a:ext cx="0" cy="86427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93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1560</TotalTime>
  <Words>396</Words>
  <Application>Microsoft Office PowerPoint</Application>
  <PresentationFormat>Экран (4:3)</PresentationFormat>
  <Paragraphs>117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 Противодействие коррупции в системе образования.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APPO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Экспертная деятельность в сфере образования</dc:title>
  <dc:creator>Горшков А.С.</dc:creator>
  <cp:lastModifiedBy>User</cp:lastModifiedBy>
  <cp:revision>351</cp:revision>
  <dcterms:created xsi:type="dcterms:W3CDTF">2012-10-18T08:04:22Z</dcterms:created>
  <dcterms:modified xsi:type="dcterms:W3CDTF">2020-03-19T12:38:02Z</dcterms:modified>
</cp:coreProperties>
</file>