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60" r:id="rId5"/>
    <p:sldId id="258" r:id="rId6"/>
    <p:sldId id="275" r:id="rId7"/>
    <p:sldId id="276" r:id="rId8"/>
    <p:sldId id="277" r:id="rId9"/>
    <p:sldId id="274" r:id="rId10"/>
    <p:sldId id="278" r:id="rId11"/>
    <p:sldId id="272" r:id="rId12"/>
    <p:sldId id="273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85" autoAdjust="0"/>
  </p:normalViewPr>
  <p:slideViewPr>
    <p:cSldViewPr>
      <p:cViewPr varScale="1">
        <p:scale>
          <a:sx n="67" d="100"/>
          <a:sy n="67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99175">
              <a:srgbClr val="FEE7F2"/>
            </a:gs>
            <a:gs pos="100000">
              <a:srgbClr val="FEE7F2"/>
            </a:gs>
            <a:gs pos="25000">
              <a:srgbClr val="FAC77D">
                <a:alpha val="0"/>
                <a:lumMod val="29000"/>
                <a:lumOff val="71000"/>
              </a:srgbClr>
            </a:gs>
            <a:gs pos="100000">
              <a:srgbClr val="FBA97D"/>
            </a:gs>
            <a:gs pos="100000">
              <a:srgbClr val="FBD49C"/>
            </a:gs>
            <a:gs pos="100000">
              <a:srgbClr val="FEE7F2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4704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Консультация </a:t>
            </a:r>
            <a:r>
              <a:rPr lang="ru-RU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родителей </a:t>
            </a:r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                               </a:t>
            </a:r>
          </a:p>
          <a:p>
            <a:pPr algn="ctr"/>
            <a:r>
              <a:rPr lang="ru-RU" sz="5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«Скоро </a:t>
            </a:r>
            <a:r>
              <a:rPr lang="ru-RU" sz="54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школу!»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84728" y="5926990"/>
            <a:ext cx="59401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Подготовила:  </a:t>
            </a:r>
            <a:r>
              <a:rPr lang="ru-RU" b="1" i="1" dirty="0" err="1" smtClean="0"/>
              <a:t>Корягина</a:t>
            </a:r>
            <a:r>
              <a:rPr lang="ru-RU" b="1" i="1" dirty="0" smtClean="0"/>
              <a:t> А.Л. </a:t>
            </a:r>
            <a:r>
              <a:rPr lang="ru-RU" b="1" i="1" dirty="0"/>
              <a:t>в</a:t>
            </a:r>
            <a:r>
              <a:rPr lang="ru-RU" b="1" i="1" dirty="0" smtClean="0"/>
              <a:t>оспитатель  подготовительной группы №1 «Ромашка» ГБДОУ д/с №43 Фрунзенского района СПб. 2017г.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93113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6" y="2798"/>
            <a:ext cx="91440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                                             </a:t>
            </a:r>
            <a:r>
              <a:rPr lang="ru-RU" sz="2800" b="1" dirty="0" smtClean="0"/>
              <a:t>На </a:t>
            </a:r>
            <a:r>
              <a:rPr lang="ru-RU" sz="2800" b="1" dirty="0"/>
              <a:t>этапе </a:t>
            </a:r>
            <a:r>
              <a:rPr lang="ru-RU" sz="2800" b="1" dirty="0" smtClean="0"/>
              <a:t>подготовки к школе:</a:t>
            </a:r>
            <a:endParaRPr lang="ru-RU" sz="2800" b="1" dirty="0" smtClean="0"/>
          </a:p>
          <a:p>
            <a:endParaRPr lang="ru-RU" sz="2800" dirty="0"/>
          </a:p>
          <a:p>
            <a:r>
              <a:rPr lang="ru-RU" dirty="0"/>
              <a:t>       </a:t>
            </a:r>
            <a:r>
              <a:rPr lang="ru-RU" sz="2000" dirty="0"/>
              <a:t> • избегайте чрезмерных требований к ребенку;</a:t>
            </a:r>
          </a:p>
          <a:p>
            <a:r>
              <a:rPr lang="ru-RU" sz="2000" dirty="0"/>
              <a:t>        • предоставляйте право на ошибку;</a:t>
            </a:r>
          </a:p>
          <a:p>
            <a:r>
              <a:rPr lang="ru-RU" sz="2000" dirty="0"/>
              <a:t>        • не думайте за ребёнка;</a:t>
            </a:r>
          </a:p>
          <a:p>
            <a:r>
              <a:rPr lang="ru-RU" sz="2000" dirty="0"/>
              <a:t>        • не перегружайте ребёнка;</a:t>
            </a:r>
          </a:p>
          <a:p>
            <a:r>
              <a:rPr lang="ru-RU" sz="2000" dirty="0"/>
              <a:t>        • не   пропустите   первые   трудности и обратитесь к узким специалистам        (логопед, психолог, физиолог, дефектолог, педиатр);</a:t>
            </a:r>
          </a:p>
          <a:p>
            <a:r>
              <a:rPr lang="ru-RU" sz="2000" dirty="0"/>
              <a:t>        • устраивайте ребенку маленькие праздники</a:t>
            </a:r>
          </a:p>
        </p:txBody>
      </p:sp>
      <p:pic>
        <p:nvPicPr>
          <p:cNvPr id="6146" name="Picture 2" descr="http://fenixevent.ru/wp-content/uploads/2014/08/Organizatsiya-detskogo-prazdnika-v-Moskv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04" y="3172301"/>
            <a:ext cx="8122504" cy="345638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846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188640"/>
            <a:ext cx="68580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/>
              <a:t>Итак, ваш ребёнок готов к школе, если он</a:t>
            </a:r>
            <a:r>
              <a:rPr lang="ru-RU" sz="2800" b="1" u="sng" dirty="0" smtClean="0"/>
              <a:t>:</a:t>
            </a:r>
          </a:p>
          <a:p>
            <a:endParaRPr lang="ru-RU" sz="2800" b="1" dirty="0"/>
          </a:p>
          <a:p>
            <a:endParaRPr lang="ru-RU" sz="2000" dirty="0" smtClean="0"/>
          </a:p>
          <a:p>
            <a:r>
              <a:rPr lang="ru-RU" sz="2000" dirty="0" smtClean="0"/>
              <a:t>1</a:t>
            </a:r>
            <a:r>
              <a:rPr lang="ru-RU" sz="2000" dirty="0"/>
              <a:t>) нормально физически развит;</a:t>
            </a:r>
          </a:p>
          <a:p>
            <a:endParaRPr lang="ru-RU" sz="2000" dirty="0" smtClean="0"/>
          </a:p>
          <a:p>
            <a:r>
              <a:rPr lang="ru-RU" sz="2000" dirty="0" smtClean="0"/>
              <a:t>2</a:t>
            </a:r>
            <a:r>
              <a:rPr lang="ru-RU" sz="2000" dirty="0"/>
              <a:t>) желает учиться, узнавать что-то новое;</a:t>
            </a:r>
          </a:p>
          <a:p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/>
              <a:t>) может управлять своим поведением;</a:t>
            </a:r>
          </a:p>
          <a:p>
            <a:endParaRPr lang="ru-RU" sz="2000" dirty="0" smtClean="0"/>
          </a:p>
          <a:p>
            <a:r>
              <a:rPr lang="ru-RU" sz="2000" dirty="0" smtClean="0"/>
              <a:t>4</a:t>
            </a:r>
            <a:r>
              <a:rPr lang="ru-RU" sz="2000" dirty="0"/>
              <a:t>) владеет приемами умственной деятельности;</a:t>
            </a:r>
          </a:p>
          <a:p>
            <a:endParaRPr lang="ru-RU" sz="2000" dirty="0" smtClean="0"/>
          </a:p>
          <a:p>
            <a:r>
              <a:rPr lang="ru-RU" sz="2000" dirty="0" smtClean="0"/>
              <a:t>5</a:t>
            </a:r>
            <a:r>
              <a:rPr lang="ru-RU" sz="2000" dirty="0"/>
              <a:t>) проявляет самостоятельность;</a:t>
            </a:r>
          </a:p>
          <a:p>
            <a:endParaRPr lang="ru-RU" sz="2000" dirty="0" smtClean="0"/>
          </a:p>
          <a:p>
            <a:r>
              <a:rPr lang="ru-RU" sz="2000" dirty="0" smtClean="0"/>
              <a:t>6</a:t>
            </a:r>
            <a:r>
              <a:rPr lang="ru-RU" sz="2000" dirty="0"/>
              <a:t>) умеет общаться со сверстниками, вести себя в коллективе;</a:t>
            </a:r>
          </a:p>
          <a:p>
            <a:endParaRPr lang="ru-RU" sz="2000" dirty="0" smtClean="0"/>
          </a:p>
          <a:p>
            <a:r>
              <a:rPr lang="ru-RU" sz="2000" dirty="0" smtClean="0"/>
              <a:t>7</a:t>
            </a:r>
            <a:r>
              <a:rPr lang="ru-RU" sz="2000" dirty="0"/>
              <a:t>) умеет ориентироваться в </a:t>
            </a:r>
            <a:r>
              <a:rPr lang="ru-RU" sz="2000" dirty="0" smtClean="0"/>
              <a:t>пространстве.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1189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188640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/>
              <a:t>Пожелание родителям!</a:t>
            </a:r>
            <a:br>
              <a:rPr lang="ru-RU" sz="2800" b="1" dirty="0"/>
            </a:br>
            <a:r>
              <a:rPr lang="ru-RU" sz="2000" dirty="0"/>
              <a:t>Чтоб малыша своего воспитать, </a:t>
            </a:r>
            <a:br>
              <a:rPr lang="ru-RU" sz="2000" dirty="0"/>
            </a:br>
            <a:r>
              <a:rPr lang="ru-RU" sz="2000" dirty="0"/>
              <a:t>Помочь ему крепко на ноги встать</a:t>
            </a:r>
            <a:br>
              <a:rPr lang="ru-RU" sz="2000" dirty="0"/>
            </a:br>
            <a:r>
              <a:rPr lang="ru-RU" sz="2000" dirty="0"/>
              <a:t>Нужно быть рядом всегда и во всём:</a:t>
            </a:r>
            <a:br>
              <a:rPr lang="ru-RU" sz="2000" dirty="0"/>
            </a:br>
            <a:r>
              <a:rPr lang="ru-RU" sz="2000" dirty="0"/>
              <a:t>Вечером, утром, ночью и днём.</a:t>
            </a:r>
            <a:br>
              <a:rPr lang="ru-RU" sz="2000" dirty="0"/>
            </a:br>
            <a:r>
              <a:rPr lang="ru-RU" sz="2000" dirty="0"/>
              <a:t>Родителям всем я хочу пожелать</a:t>
            </a:r>
            <a:br>
              <a:rPr lang="ru-RU" sz="2000" dirty="0"/>
            </a:br>
            <a:r>
              <a:rPr lang="ru-RU" sz="2000" dirty="0"/>
              <a:t>Детям всегда во всём помогать.</a:t>
            </a:r>
            <a:br>
              <a:rPr lang="ru-RU" sz="2000" dirty="0"/>
            </a:br>
            <a:r>
              <a:rPr lang="ru-RU" sz="2000" dirty="0"/>
              <a:t>С вечера в школу его соберите,</a:t>
            </a:r>
            <a:br>
              <a:rPr lang="ru-RU" sz="2000" dirty="0"/>
            </a:br>
            <a:r>
              <a:rPr lang="ru-RU" sz="2000" dirty="0"/>
              <a:t>Доброе слово при этом скажите.</a:t>
            </a:r>
            <a:br>
              <a:rPr lang="ru-RU" sz="2000" dirty="0"/>
            </a:br>
            <a:r>
              <a:rPr lang="ru-RU" sz="2000" dirty="0"/>
              <a:t>Умные книжки с ним почитайте,</a:t>
            </a:r>
            <a:br>
              <a:rPr lang="ru-RU" sz="2000" dirty="0"/>
            </a:br>
            <a:r>
              <a:rPr lang="ru-RU" sz="2000" dirty="0"/>
              <a:t>А в выходные почаще гуляйте.</a:t>
            </a:r>
            <a:br>
              <a:rPr lang="ru-RU" sz="2000" dirty="0"/>
            </a:br>
            <a:r>
              <a:rPr lang="ru-RU" sz="2000" dirty="0"/>
              <a:t>Спортом надо с ним заниматься,</a:t>
            </a:r>
            <a:br>
              <a:rPr lang="ru-RU" sz="2000" dirty="0"/>
            </a:br>
            <a:r>
              <a:rPr lang="ru-RU" sz="2000" dirty="0"/>
              <a:t>Учить побеждать, учить не бояться.</a:t>
            </a:r>
            <a:br>
              <a:rPr lang="ru-RU" sz="2000" dirty="0"/>
            </a:br>
            <a:r>
              <a:rPr lang="ru-RU" sz="2000" dirty="0"/>
              <a:t>Смелым и сильным малыш пусть растёт,</a:t>
            </a:r>
            <a:br>
              <a:rPr lang="ru-RU" sz="2000" dirty="0"/>
            </a:br>
            <a:r>
              <a:rPr lang="ru-RU" sz="2000" dirty="0"/>
              <a:t>Тогда маму с папой не подведёт.</a:t>
            </a:r>
            <a:br>
              <a:rPr lang="ru-RU" sz="2000" dirty="0"/>
            </a:br>
            <a:r>
              <a:rPr lang="ru-RU" sz="2000" dirty="0"/>
              <a:t>Всё же собрания все посещайте,</a:t>
            </a:r>
            <a:br>
              <a:rPr lang="ru-RU" sz="2000" dirty="0"/>
            </a:br>
            <a:r>
              <a:rPr lang="ru-RU" sz="2000" dirty="0"/>
              <a:t>Если есть время, то помогайте.</a:t>
            </a:r>
            <a:br>
              <a:rPr lang="ru-RU" sz="2000" dirty="0"/>
            </a:br>
            <a:r>
              <a:rPr lang="ru-RU" sz="2000" dirty="0"/>
              <a:t>А главное - без сомненья - </a:t>
            </a:r>
            <a:br>
              <a:rPr lang="ru-RU" sz="2000" dirty="0"/>
            </a:br>
            <a:r>
              <a:rPr lang="ru-RU" sz="2000" dirty="0"/>
              <a:t>Желаю я вам терпенья! </a:t>
            </a:r>
            <a:endParaRPr lang="ru-RU" sz="2000" dirty="0" smtClean="0"/>
          </a:p>
          <a:p>
            <a:r>
              <a:rPr lang="ru-RU" sz="2000" i="1" dirty="0" smtClean="0"/>
              <a:t>Счастливого </a:t>
            </a:r>
            <a:r>
              <a:rPr lang="ru-RU" sz="2000" i="1" dirty="0"/>
              <a:t>пути по дорогам знаний!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2653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46000" y="2182823"/>
            <a:ext cx="55098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/>
              <a:t>Спасибо за внимание!   </a:t>
            </a:r>
            <a:endParaRPr lang="ru-RU" sz="40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404664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Учение – это нелегкий и ответственный труд. Поступление в школу существенно меняет жизнь ребенка, но не должно лишать </a:t>
            </a:r>
            <a:r>
              <a:rPr lang="ru-RU" sz="2400" b="1" dirty="0" smtClean="0"/>
              <a:t>его </a:t>
            </a:r>
            <a:r>
              <a:rPr lang="ru-RU" sz="2400" b="1" dirty="0"/>
              <a:t>многообразия, радости, игры. У первоклассника должно оставаться достаточно времени для </a:t>
            </a:r>
            <a:r>
              <a:rPr lang="ru-RU" sz="2400" b="1" dirty="0" smtClean="0"/>
              <a:t>игр.</a:t>
            </a:r>
            <a:endParaRPr lang="ru-RU" sz="2400" dirty="0"/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7170" name="Picture 2" descr="http://www.playing-field.ru/img/2015/052217/37598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1725" y="2924944"/>
            <a:ext cx="4420550" cy="365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794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87876"/>
            <a:ext cx="522007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prstClr val="black"/>
                </a:solidFill>
              </a:rPr>
              <a:t>Цель: </a:t>
            </a:r>
            <a:r>
              <a:rPr lang="ru-RU" sz="2800" b="1" dirty="0" smtClean="0">
                <a:solidFill>
                  <a:prstClr val="black"/>
                </a:solidFill>
              </a:rPr>
              <a:t> </a:t>
            </a:r>
            <a:r>
              <a:rPr lang="ru-RU" sz="2000" dirty="0" smtClean="0">
                <a:solidFill>
                  <a:prstClr val="black"/>
                </a:solidFill>
              </a:rPr>
              <a:t>Обогатить </a:t>
            </a:r>
            <a:r>
              <a:rPr lang="ru-RU" sz="2000" dirty="0">
                <a:solidFill>
                  <a:prstClr val="black"/>
                </a:solidFill>
              </a:rPr>
              <a:t>воспитательный опыт родителей и повысить эффект </a:t>
            </a:r>
            <a:r>
              <a:rPr lang="ru-RU" sz="2000" dirty="0" smtClean="0">
                <a:solidFill>
                  <a:prstClr val="black"/>
                </a:solidFill>
              </a:rPr>
              <a:t>              семейной </a:t>
            </a:r>
            <a:r>
              <a:rPr lang="ru-RU" sz="2000" dirty="0">
                <a:solidFill>
                  <a:prstClr val="black"/>
                </a:solidFill>
              </a:rPr>
              <a:t>социализации дошкольников в преддверии школы; </a:t>
            </a:r>
          </a:p>
          <a:p>
            <a:pPr lvl="0"/>
            <a:r>
              <a:rPr lang="ru-RU" sz="2000" dirty="0" smtClean="0">
                <a:solidFill>
                  <a:prstClr val="black"/>
                </a:solidFill>
              </a:rPr>
              <a:t>Активизировать </a:t>
            </a:r>
            <a:r>
              <a:rPr lang="ru-RU" sz="2000" dirty="0">
                <a:solidFill>
                  <a:prstClr val="black"/>
                </a:solidFill>
              </a:rPr>
              <a:t>чувства, переживания и действия родителей в связи с предстоящей школьной жизнью детей.</a:t>
            </a:r>
          </a:p>
        </p:txBody>
      </p:sp>
    </p:spTree>
    <p:extLst>
      <p:ext uri="{BB962C8B-B14F-4D97-AF65-F5344CB8AC3E}">
        <p14:creationId xmlns:p14="http://schemas.microsoft.com/office/powerpoint/2010/main" val="262250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2422" y="188640"/>
            <a:ext cx="88934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Вот и заканчивается последний год пребывания </a:t>
            </a:r>
            <a:r>
              <a:rPr lang="ru-RU" sz="2000" b="1" dirty="0" smtClean="0"/>
              <a:t> </a:t>
            </a:r>
            <a:r>
              <a:rPr lang="ru-RU" sz="2000" b="1" dirty="0"/>
              <a:t>детей в детском саду</a:t>
            </a:r>
            <a:r>
              <a:rPr lang="ru-RU" sz="2000" b="1" dirty="0" smtClean="0"/>
              <a:t>.</a:t>
            </a:r>
          </a:p>
          <a:p>
            <a:r>
              <a:rPr lang="ru-RU" sz="2000" b="1" dirty="0" smtClean="0"/>
              <a:t>Скоро </a:t>
            </a:r>
            <a:r>
              <a:rPr lang="ru-RU" sz="2000" b="1" dirty="0"/>
              <a:t>перед детьми распахнёт двери школа, и начнётся новый период в их жизни. </a:t>
            </a:r>
            <a:r>
              <a:rPr lang="ru-RU" sz="2000" b="1" dirty="0" smtClean="0"/>
              <a:t>Они </a:t>
            </a:r>
            <a:r>
              <a:rPr lang="ru-RU" sz="2000" b="1" dirty="0"/>
              <a:t>станут </a:t>
            </a:r>
            <a:r>
              <a:rPr lang="ru-RU" sz="2000" b="1" dirty="0" smtClean="0"/>
              <a:t>первоклассниками</a:t>
            </a:r>
            <a:r>
              <a:rPr lang="ru-RU" sz="2000" b="1" dirty="0"/>
              <a:t>.</a:t>
            </a:r>
            <a:r>
              <a:rPr lang="ru-RU" sz="2000" b="1" dirty="0" smtClean="0"/>
              <a:t> </a:t>
            </a:r>
            <a:r>
              <a:rPr lang="ru-RU" sz="2000" b="1" dirty="0"/>
              <a:t> 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845" y="1412776"/>
            <a:ext cx="8032647" cy="50444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965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0800000" flipV="1">
            <a:off x="-540568" y="199091"/>
            <a:ext cx="9098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Arial"/>
              </a:rPr>
              <a:t>                Успех </a:t>
            </a:r>
            <a:r>
              <a:rPr lang="ru-RU" sz="2800" b="1" dirty="0">
                <a:solidFill>
                  <a:srgbClr val="000000"/>
                </a:solidFill>
                <a:latin typeface="Arial"/>
              </a:rPr>
              <a:t>ребёнка в школе зависит от: </a:t>
            </a:r>
            <a:endParaRPr lang="ru-RU" sz="2800" b="1" dirty="0" smtClean="0">
              <a:solidFill>
                <a:srgbClr val="000000"/>
              </a:solidFill>
              <a:latin typeface="Arial"/>
            </a:endParaRPr>
          </a:p>
          <a:p>
            <a:r>
              <a:rPr lang="ru-RU" sz="2000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Arial"/>
              </a:rPr>
              <a:t>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924944"/>
            <a:ext cx="5607697" cy="37438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Стрелка вправо 1"/>
          <p:cNvSpPr/>
          <p:nvPr/>
        </p:nvSpPr>
        <p:spPr>
          <a:xfrm>
            <a:off x="783500" y="1147804"/>
            <a:ext cx="428723" cy="212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12223" y="1047346"/>
            <a:ext cx="77522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Arial"/>
              </a:rPr>
              <a:t>Психологической готовности.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      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 Развития произвольных когнитивных процессов: мышления, памяти,                   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 внимания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 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     </a:t>
            </a:r>
          </a:p>
          <a:p>
            <a:r>
              <a:rPr lang="ru-RU" dirty="0">
                <a:solidFill>
                  <a:srgbClr val="000000"/>
                </a:solidFill>
                <a:latin typeface="Arial"/>
              </a:rPr>
              <a:t>  Развития речи и фонематического слуха.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783500" y="1685974"/>
            <a:ext cx="428723" cy="212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783500" y="2492896"/>
            <a:ext cx="428723" cy="212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55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57120" y="2981786"/>
            <a:ext cx="2423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/>
              <a:t> 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6640" y="4305225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 </a:t>
            </a:r>
            <a:endParaRPr lang="ru-RU" sz="2000" dirty="0"/>
          </a:p>
        </p:txBody>
      </p:sp>
      <p:pic>
        <p:nvPicPr>
          <p:cNvPr id="4098" name="Picture 2" descr="C:\Users\александр\Desktop\Новая папка\20170519_1534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972800" y="-8229600"/>
            <a:ext cx="3600000" cy="27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лександр\Desktop\Новая папка\20170519_15345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426793"/>
            <a:ext cx="4143670" cy="33348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лександр\Desktop\Новая папка\20170519_15404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14" y="3426793"/>
            <a:ext cx="4106685" cy="33077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594" y="133584"/>
            <a:ext cx="9144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                       Что </a:t>
            </a:r>
            <a:r>
              <a:rPr lang="ru-RU" sz="2800" b="1" dirty="0"/>
              <a:t>важно сделать </a:t>
            </a:r>
            <a:r>
              <a:rPr lang="ru-RU" sz="2800" b="1" dirty="0" smtClean="0"/>
              <a:t>перед  школой.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          </a:t>
            </a:r>
          </a:p>
          <a:p>
            <a:r>
              <a:rPr lang="ru-RU" sz="2800" b="1" dirty="0"/>
              <a:t> </a:t>
            </a:r>
            <a:r>
              <a:rPr lang="ru-RU" sz="2800" b="1" dirty="0" smtClean="0"/>
              <a:t>                      1</a:t>
            </a:r>
            <a:r>
              <a:rPr lang="ru-RU" sz="2800" b="1" dirty="0"/>
              <a:t>. Развивать мелкую моторику </a:t>
            </a:r>
            <a:r>
              <a:rPr lang="ru-RU" sz="2800" b="1" dirty="0" smtClean="0"/>
              <a:t>руки.</a:t>
            </a:r>
            <a:endParaRPr lang="ru-RU" sz="2800" b="1" dirty="0"/>
          </a:p>
          <a:p>
            <a:r>
              <a:rPr lang="ru-RU" sz="2400" dirty="0" smtClean="0"/>
              <a:t>      </a:t>
            </a:r>
          </a:p>
          <a:p>
            <a:r>
              <a:rPr lang="ru-RU" sz="2000" dirty="0" smtClean="0"/>
              <a:t>      </a:t>
            </a:r>
            <a:r>
              <a:rPr lang="ru-RU" sz="2000" dirty="0"/>
              <a:t> </a:t>
            </a:r>
            <a:r>
              <a:rPr lang="ru-RU" sz="2000" dirty="0" smtClean="0"/>
              <a:t> Рисовать, штриховать, раскрашивать небольшие поверхности, нанизывать бусинки, пуговицы, лепить, определять </a:t>
            </a:r>
            <a:r>
              <a:rPr lang="ru-RU" sz="2000" dirty="0"/>
              <a:t>вслепую формы </a:t>
            </a:r>
            <a:r>
              <a:rPr lang="ru-RU" sz="2000" dirty="0" smtClean="0"/>
              <a:t>предметов, играть  </a:t>
            </a:r>
            <a:r>
              <a:rPr lang="ru-RU" sz="2000" dirty="0"/>
              <a:t>с мелкими предметами (мозаика</a:t>
            </a:r>
            <a:r>
              <a:rPr lang="ru-RU" sz="2000" dirty="0" smtClean="0"/>
              <a:t>),конструировать.</a:t>
            </a:r>
            <a:endParaRPr lang="ru-RU" sz="2000" dirty="0"/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93267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3969" y="188639"/>
            <a:ext cx="57941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/>
              <a:t>2</a:t>
            </a:r>
            <a:r>
              <a:rPr lang="ru-RU" sz="2800" b="1" dirty="0"/>
              <a:t>. Сформировать интерес к </a:t>
            </a:r>
            <a:r>
              <a:rPr lang="ru-RU" sz="2800" b="1" dirty="0" smtClean="0"/>
              <a:t>чтению</a:t>
            </a:r>
            <a:r>
              <a:rPr lang="ru-RU" sz="2800" b="1" dirty="0" smtClean="0"/>
              <a:t>.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836712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Чтение должно стать </a:t>
            </a:r>
            <a:r>
              <a:rPr lang="ru-RU" sz="2000" dirty="0" smtClean="0"/>
              <a:t>неотъемлемой </a:t>
            </a:r>
            <a:r>
              <a:rPr lang="ru-RU" sz="2000" dirty="0"/>
              <a:t>частью жизни каждого ребёнка. Речевое развитие детей 6-7 летнего </a:t>
            </a:r>
            <a:r>
              <a:rPr lang="ru-RU" sz="2000" dirty="0" smtClean="0"/>
              <a:t>возраста </a:t>
            </a:r>
            <a:r>
              <a:rPr lang="ru-RU" sz="2000" dirty="0"/>
              <a:t>предполагает наличие словарного запаса в 3,5-7 тысяч слов, умение </a:t>
            </a:r>
            <a:r>
              <a:rPr lang="ru-RU" sz="2000" dirty="0" smtClean="0"/>
              <a:t>правильно </a:t>
            </a:r>
            <a:r>
              <a:rPr lang="ru-RU" sz="2000" dirty="0"/>
              <a:t>произносить звуки, способность к простейшему звуковому анализу слов.</a:t>
            </a:r>
          </a:p>
        </p:txBody>
      </p:sp>
      <p:pic>
        <p:nvPicPr>
          <p:cNvPr id="3074" name="Picture 2" descr="https://rebenkoved.ru/wp-content/uploads/2016/09/regim_dnya_doschkolnika_951_486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460" y="2564904"/>
            <a:ext cx="6873079" cy="400809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384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116631"/>
            <a:ext cx="58858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/>
              <a:t> </a:t>
            </a:r>
            <a:r>
              <a:rPr lang="ru-RU" sz="2800" dirty="0" smtClean="0"/>
              <a:t> </a:t>
            </a:r>
            <a:r>
              <a:rPr lang="ru-RU" sz="2800" b="1" dirty="0" smtClean="0"/>
              <a:t>3</a:t>
            </a:r>
            <a:r>
              <a:rPr lang="ru-RU" sz="2800" b="1" dirty="0"/>
              <a:t>. Приучить соблюдать режим дня.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91115" y="1052736"/>
            <a:ext cx="435289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Необходимо организовать:</a:t>
            </a:r>
            <a:endParaRPr lang="ru-RU" sz="2400" dirty="0"/>
          </a:p>
          <a:p>
            <a:r>
              <a:rPr lang="ru-RU" sz="2000" dirty="0" smtClean="0"/>
              <a:t>• сбалансированное питание;</a:t>
            </a:r>
            <a:endParaRPr lang="ru-RU" sz="2000" dirty="0"/>
          </a:p>
          <a:p>
            <a:r>
              <a:rPr lang="ru-RU" sz="2000" dirty="0" smtClean="0"/>
              <a:t>• полноценный сон;</a:t>
            </a:r>
            <a:endParaRPr lang="ru-RU" sz="2000" dirty="0"/>
          </a:p>
          <a:p>
            <a:r>
              <a:rPr lang="ru-RU" sz="2000" dirty="0" smtClean="0"/>
              <a:t>• регулярные прогулки; </a:t>
            </a:r>
            <a:endParaRPr lang="ru-RU" sz="2000" dirty="0"/>
          </a:p>
        </p:txBody>
      </p:sp>
      <p:pic>
        <p:nvPicPr>
          <p:cNvPr id="4098" name="Picture 2" descr="http://www.odin-plus-odna.ru/wp-content/uploads/2015/05/eda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6043" y="2564904"/>
            <a:ext cx="4036270" cy="316847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findprince.ru/wp-content/uploads/2016/09/Zdorovie-rebenka-848x500-827x5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29" y="4437112"/>
            <a:ext cx="3635897" cy="21982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997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46812"/>
            <a:ext cx="1026063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</a:t>
            </a:r>
            <a:r>
              <a:rPr lang="ru-RU" sz="2800" b="1" dirty="0" smtClean="0"/>
              <a:t>4</a:t>
            </a:r>
            <a:r>
              <a:rPr lang="ru-RU" sz="2800" b="1" dirty="0"/>
              <a:t>. Сформировать навыки самообслуживания, самостоятельности.</a:t>
            </a:r>
          </a:p>
          <a:p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808" y="980728"/>
            <a:ext cx="912919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 Соблюдать  правила  </a:t>
            </a:r>
            <a:r>
              <a:rPr lang="ru-RU" sz="2000" dirty="0"/>
              <a:t>личной </a:t>
            </a:r>
            <a:r>
              <a:rPr lang="ru-RU" sz="2000" dirty="0" smtClean="0"/>
              <a:t> гигиены </a:t>
            </a:r>
            <a:r>
              <a:rPr lang="ru-RU" sz="2000" dirty="0"/>
              <a:t>(</a:t>
            </a:r>
            <a:r>
              <a:rPr lang="ru-RU" sz="2000" dirty="0" smtClean="0"/>
              <a:t>чистить  </a:t>
            </a:r>
            <a:r>
              <a:rPr lang="ru-RU" sz="2000" dirty="0"/>
              <a:t>зубы, </a:t>
            </a:r>
            <a:r>
              <a:rPr lang="ru-RU" sz="2000" dirty="0" smtClean="0"/>
              <a:t>умываться</a:t>
            </a:r>
            <a:r>
              <a:rPr lang="ru-RU" sz="2000" dirty="0"/>
              <a:t>, </a:t>
            </a:r>
            <a:r>
              <a:rPr lang="ru-RU" sz="2000" dirty="0" smtClean="0"/>
              <a:t>чистить обувь</a:t>
            </a:r>
            <a:r>
              <a:rPr lang="ru-RU" sz="2000" dirty="0"/>
              <a:t>, одежду и т.д.).</a:t>
            </a:r>
          </a:p>
          <a:p>
            <a:r>
              <a:rPr lang="ru-RU" sz="2000" dirty="0" smtClean="0"/>
              <a:t> Выполнять  </a:t>
            </a:r>
            <a:r>
              <a:rPr lang="ru-RU" sz="2000" dirty="0"/>
              <a:t>утреннюю гимнастику.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П</a:t>
            </a:r>
            <a:r>
              <a:rPr lang="ru-RU" sz="2000" dirty="0" smtClean="0"/>
              <a:t>роводить </a:t>
            </a:r>
            <a:r>
              <a:rPr lang="ru-RU" sz="2000" dirty="0"/>
              <a:t>элементарную гигиеническую обработку продуктов (помыть яблоко, апельсин).</a:t>
            </a:r>
          </a:p>
          <a:p>
            <a:r>
              <a:rPr lang="ru-RU" sz="2000" dirty="0" smtClean="0"/>
              <a:t> Самостоятельно </a:t>
            </a:r>
            <a:r>
              <a:rPr lang="ru-RU" sz="2000" dirty="0"/>
              <a:t>одеваться, быть опрятным.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С</a:t>
            </a:r>
            <a:r>
              <a:rPr lang="ru-RU" sz="2000" dirty="0" smtClean="0"/>
              <a:t>одержать </a:t>
            </a:r>
            <a:r>
              <a:rPr lang="ru-RU" sz="2000" dirty="0"/>
              <a:t>свои игрушки и вещи в порядке.</a:t>
            </a:r>
          </a:p>
          <a:p>
            <a:r>
              <a:rPr lang="ru-RU" sz="2000" dirty="0" smtClean="0"/>
              <a:t> </a:t>
            </a:r>
            <a:r>
              <a:rPr lang="ru-RU" sz="2000" dirty="0"/>
              <a:t>С</a:t>
            </a:r>
            <a:r>
              <a:rPr lang="ru-RU" sz="2000" dirty="0" smtClean="0"/>
              <a:t>амостоятельно занимать себя </a:t>
            </a:r>
            <a:r>
              <a:rPr lang="ru-RU" sz="2000" dirty="0"/>
              <a:t>интересным делом.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 descr="http://www.innerdrive.ru/photos/kartinka-dlya-detey-malchik-moet-ruki-14113-lar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92" y="3861048"/>
            <a:ext cx="4125144" cy="2845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cdn2.curejoy.com/content/wp-content/uploads/2014/05/7-Tips-for-Busy-Mothers-to-Fit-In-Exercise-With-Your-Ki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64" y="3861048"/>
            <a:ext cx="4266228" cy="2845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20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895" y="1460543"/>
            <a:ext cx="6879246" cy="5197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4963" y="21837"/>
            <a:ext cx="914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                    </a:t>
            </a:r>
            <a:r>
              <a:rPr lang="ru-RU" sz="2800" b="1" dirty="0" smtClean="0"/>
              <a:t>5. Научить соблюдать  правила поведения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21146" y="545057"/>
            <a:ext cx="66967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/>
          </a:p>
          <a:p>
            <a:r>
              <a:rPr lang="ru-RU" dirty="0"/>
              <a:t>      </a:t>
            </a:r>
            <a:r>
              <a:rPr lang="ru-RU" sz="2000" dirty="0"/>
              <a:t>(в общественных местах, на природе, в транспорте и </a:t>
            </a:r>
            <a:r>
              <a:rPr lang="ru-RU" sz="2000" dirty="0" err="1"/>
              <a:t>т.д</a:t>
            </a:r>
            <a:r>
              <a:rPr lang="ru-RU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53981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695</TotalTime>
  <Words>342</Words>
  <Application>Microsoft Office PowerPoint</Application>
  <PresentationFormat>Экран (4:3)</PresentationFormat>
  <Paragraphs>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Dusheiko</cp:lastModifiedBy>
  <cp:revision>72</cp:revision>
  <dcterms:created xsi:type="dcterms:W3CDTF">2017-05-17T17:44:59Z</dcterms:created>
  <dcterms:modified xsi:type="dcterms:W3CDTF">2017-05-29T09:37:56Z</dcterms:modified>
</cp:coreProperties>
</file>