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16"/>
  </p:notesMasterIdLst>
  <p:sldIdLst>
    <p:sldId id="256" r:id="rId2"/>
    <p:sldId id="272" r:id="rId3"/>
    <p:sldId id="286" r:id="rId4"/>
    <p:sldId id="275" r:id="rId5"/>
    <p:sldId id="276" r:id="rId6"/>
    <p:sldId id="277" r:id="rId7"/>
    <p:sldId id="279" r:id="rId8"/>
    <p:sldId id="280" r:id="rId9"/>
    <p:sldId id="281" r:id="rId10"/>
    <p:sldId id="282" r:id="rId11"/>
    <p:sldId id="283" r:id="rId12"/>
    <p:sldId id="284" r:id="rId13"/>
    <p:sldId id="287" r:id="rId14"/>
    <p:sldId id="28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5370" autoAdjust="0"/>
  </p:normalViewPr>
  <p:slideViewPr>
    <p:cSldViewPr snapToGrid="0">
      <p:cViewPr>
        <p:scale>
          <a:sx n="63" d="100"/>
          <a:sy n="63" d="100"/>
        </p:scale>
        <p:origin x="-126" y="-2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 оценка </a:t>
            </a: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к </a:t>
            </a:r>
            <a:r>
              <a:rPr lang="ru-RU" sz="1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деятельности</a:t>
            </a:r>
            <a:endParaRPr lang="en-US" sz="18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 </a:t>
            </a:r>
            <a:r>
              <a:rPr lang="ru-RU" sz="1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</a:t>
            </a:r>
          </a:p>
        </c:rich>
      </c:tx>
      <c:layout>
        <c:manualLayout>
          <c:xMode val="edge"/>
          <c:yMode val="edge"/>
          <c:x val="0.18684110065560475"/>
          <c:y val="2.057334799844677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 готовности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09-4264-881E-00D1A6D9C8EF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009-4264-881E-00D1A6D9C8EF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C45-4748-857B-BBDD159602B8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C45-4748-857B-BBDD159602B8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aseline="0" dirty="0" smtClean="0"/>
                      <a:t>55</a:t>
                    </a:r>
                    <a:endParaRPr lang="ru-RU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009-4264-881E-00D1A6D9C8E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44</a:t>
                    </a:r>
                    <a:endParaRPr lang="ru-RU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009-4264-881E-00D1A6D9C8EF}"/>
                </c:ext>
              </c:extLst>
            </c:dLbl>
            <c:dLbl>
              <c:idx val="2"/>
              <c:layout>
                <c:manualLayout>
                  <c:x val="4.6846019247594054E-3"/>
                  <c:y val="9.26049666917921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 </a:t>
                    </a:r>
                    <a:r>
                      <a:rPr lang="ru-RU" baseline="0" dirty="0" smtClean="0"/>
                      <a:t>1</a:t>
                    </a:r>
                    <a:endParaRPr lang="en-US" baseline="0" dirty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C45-4748-857B-BBDD159602B8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C45-4748-857B-BBDD159602B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44</c:v>
                </c:pt>
                <c:pt idx="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09-4264-881E-00D1A6D9C8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</a:t>
            </a:r>
            <a:r>
              <a:rPr lang="ru-RU" sz="1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к </a:t>
            </a:r>
            <a:r>
              <a:rPr lang="ru-RU" sz="1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деятельности</a:t>
            </a:r>
            <a:endParaRPr lang="en-US" sz="18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 </a:t>
            </a:r>
            <a:r>
              <a:rPr lang="ru-RU" sz="1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садов</a:t>
            </a:r>
          </a:p>
        </c:rich>
      </c:tx>
      <c:layout>
        <c:manualLayout>
          <c:xMode val="edge"/>
          <c:yMode val="edge"/>
          <c:x val="0.18684110065560475"/>
          <c:y val="2.057334799844677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 готовности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09-4264-881E-00D1A6D9C8EF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009-4264-881E-00D1A6D9C8EF}"/>
              </c:ext>
            </c:extLst>
          </c:dPt>
          <c:dPt>
            <c:idx val="2"/>
            <c:bubble3D val="0"/>
            <c:explosion val="18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C45-4748-857B-BBDD159602B8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C45-4748-857B-BBDD159602B8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aseline="0" dirty="0" smtClean="0"/>
                      <a:t>62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009-4264-881E-00D1A6D9C8E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 dirty="0" smtClean="0"/>
                      <a:t>37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009-4264-881E-00D1A6D9C8EF}"/>
                </c:ext>
              </c:extLst>
            </c:dLbl>
            <c:dLbl>
              <c:idx val="2"/>
              <c:layout>
                <c:manualLayout>
                  <c:x val="1.9068463957291248E-3"/>
                  <c:y val="0.20903092150694391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 </a:t>
                    </a:r>
                    <a:r>
                      <a:rPr lang="ru-RU" baseline="0" dirty="0" smtClean="0"/>
                      <a:t>1</a:t>
                    </a:r>
                    <a:endParaRPr lang="en-US" baseline="0" dirty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C45-4748-857B-BBDD159602B8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C45-4748-857B-BBDD159602B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44</c:v>
                </c:pt>
                <c:pt idx="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09-4264-881E-00D1A6D9C8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6D082-B5E2-496C-8B58-C12F00FF40DE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EE2DE-F3D3-41C6-8BB7-1AAE25E034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721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EE2DE-F3D3-41C6-8BB7-1AAE25E0341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975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9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205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014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506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3755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863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298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278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25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05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31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2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943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498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BA634-ADCF-4A86-A31C-4CCEC46C767B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F802030-C2F9-48DB-8081-A949AC4E0D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ngmsys.com/images/2017/01/04/teamwork-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" cy="7471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840674" y="142505"/>
            <a:ext cx="8562109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СЕТЕВОЕ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ВЗАИМОДЕЙСТВИЕ: ГБДОУ ДЕТСКИЕ САДЫ </a:t>
            </a:r>
            <a:r>
              <a:rPr lang="ru-RU" sz="1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37, </a:t>
            </a:r>
            <a:r>
              <a:rPr lang="ru-RU" sz="1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40</a:t>
            </a:r>
            <a:r>
              <a:rPr lang="ru-RU" sz="1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43</a:t>
            </a:r>
            <a:r>
              <a:rPr lang="ru-RU" sz="1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44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5428" y="453342"/>
            <a:ext cx="9843128" cy="104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«Формирование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инновационной культуры педагога 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условиях сетевого взаимодействия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R="38100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Результаты: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728" y="1207008"/>
            <a:ext cx="59943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55345"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и апробирована </a:t>
            </a:r>
          </a:p>
          <a:p>
            <a:pPr marR="855345"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иагностическая</a:t>
            </a:r>
            <a:r>
              <a:rPr lang="ru-RU" b="1" spc="-55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</a:t>
            </a:r>
            <a:r>
              <a:rPr lang="ru-RU" b="1" spc="-45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855345"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</a:t>
            </a:r>
            <a:r>
              <a:rPr lang="ru-RU" b="1" spc="-4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готовности</a:t>
            </a:r>
            <a:r>
              <a:rPr lang="ru-RU" b="1" spc="-3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b="1" spc="-5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участию</a:t>
            </a:r>
            <a:r>
              <a:rPr lang="ru-RU" b="1" spc="-5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b="1" spc="-4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инновационной</a:t>
            </a:r>
            <a:r>
              <a:rPr lang="ru-RU" b="1" spc="-55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</a:t>
            </a:r>
            <a:r>
              <a:rPr lang="ru-RU" b="1" spc="-1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еятельности</a:t>
            </a:r>
            <a:r>
              <a:rPr lang="ru-RU" b="1" spc="-1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73168" y="1500680"/>
            <a:ext cx="6695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9725" lvl="2">
              <a:spcAft>
                <a:spcPts val="800"/>
              </a:spcAft>
            </a:pPr>
            <a:r>
              <a:rPr lang="ru-RU" b="1" spc="-5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Сделана подборка анкет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b="1" spc="-5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выявления   готовности педагогов к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участию</a:t>
            </a:r>
            <a:r>
              <a:rPr lang="ru-RU" b="1" spc="-3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b="1" spc="-5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инновационной</a:t>
            </a:r>
            <a:r>
              <a:rPr lang="ru-RU" b="1" spc="-5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деятельности»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814" y="4096347"/>
            <a:ext cx="11649694" cy="1620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 </a:t>
            </a:r>
            <a:r>
              <a:rPr lang="ru-RU" sz="1600" b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учреждения ГБДОУ№</a:t>
            </a:r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43   </a:t>
            </a:r>
            <a:r>
              <a:rPr lang="ru-RU" sz="1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://43spb.tvoysadik.ru</a:t>
            </a:r>
            <a:endPara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 «Инновационная деятельность</a:t>
            </a:r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1499" y="4291903"/>
            <a:ext cx="101786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и применены критерии формирования готовности педагогов к реализации  инновационной деятельности</a:t>
            </a:r>
          </a:p>
          <a:p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4" t="22521" r="16301" b="5074"/>
          <a:stretch/>
        </p:blipFill>
        <p:spPr bwMode="auto">
          <a:xfrm>
            <a:off x="212248" y="2599306"/>
            <a:ext cx="2029147" cy="1723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7" t="20524" r="17424" b="15621"/>
          <a:stretch/>
        </p:blipFill>
        <p:spPr bwMode="auto">
          <a:xfrm>
            <a:off x="2576476" y="2627552"/>
            <a:ext cx="2073582" cy="16951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7" t="18814" r="25441" b="6785"/>
          <a:stretch/>
        </p:blipFill>
        <p:spPr bwMode="auto">
          <a:xfrm>
            <a:off x="6565392" y="2536010"/>
            <a:ext cx="3219002" cy="15853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29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952" y="609600"/>
            <a:ext cx="8515050" cy="39624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ГБДОУ д/с № </a:t>
            </a:r>
            <a:r>
              <a:rPr lang="ru-RU" sz="1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Современная игровая технология «Гонзики».</a:t>
            </a:r>
          </a:p>
          <a:p>
            <a:r>
              <a:rPr lang="ru-RU" dirty="0" smtClean="0"/>
              <a:t> </a:t>
            </a:r>
            <a:r>
              <a:rPr lang="ru-RU" dirty="0"/>
              <a:t>«Гонзики» </a:t>
            </a:r>
            <a:r>
              <a:rPr lang="ru-RU" dirty="0" smtClean="0"/>
              <a:t>помогает </a:t>
            </a:r>
            <a:r>
              <a:rPr lang="ru-RU" dirty="0"/>
              <a:t>детям освоить название всех пальцев, развивают у детей мелкую моторику, творческое воображение, умение вести диалог, выразительно читать стихи. </a:t>
            </a:r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521" y="1090512"/>
            <a:ext cx="4526280" cy="4951513"/>
          </a:xfrm>
        </p:spPr>
      </p:pic>
    </p:spTree>
    <p:extLst>
      <p:ext uri="{BB962C8B-B14F-4D97-AF65-F5344CB8AC3E}">
        <p14:creationId xmlns:p14="http://schemas.microsoft.com/office/powerpoint/2010/main" val="4791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256" y="609600"/>
            <a:ext cx="8368746" cy="35052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ГБДОУ д/с № </a:t>
            </a:r>
            <a:r>
              <a:rPr lang="ru-RU" sz="1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1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581400"/>
            <a:ext cx="3657600" cy="2743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540" y="3977640"/>
            <a:ext cx="3048000" cy="2286000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022985"/>
            <a:ext cx="3090387" cy="2317790"/>
          </a:xfrm>
        </p:spPr>
      </p:pic>
      <p:sp>
        <p:nvSpPr>
          <p:cNvPr id="13" name="Объект 12"/>
          <p:cNvSpPr>
            <a:spLocks noGrp="1"/>
          </p:cNvSpPr>
          <p:nvPr>
            <p:ph sz="half" idx="1"/>
          </p:nvPr>
        </p:nvSpPr>
        <p:spPr>
          <a:xfrm>
            <a:off x="677335" y="2160589"/>
            <a:ext cx="3437466" cy="3880772"/>
          </a:xfrm>
        </p:spPr>
        <p:txBody>
          <a:bodyPr/>
          <a:lstStyle/>
          <a:p>
            <a:r>
              <a:rPr lang="ru-RU" b="1" dirty="0" smtClean="0"/>
              <a:t>Нетрадиционные дидактические материалы </a:t>
            </a:r>
            <a:r>
              <a:rPr lang="ru-RU" dirty="0" smtClean="0"/>
              <a:t>в освоении знаний по ФЭМП  детьми дошкольного возраста </a:t>
            </a:r>
            <a:br>
              <a:rPr lang="ru-RU" dirty="0" smtClean="0"/>
            </a:br>
            <a:r>
              <a:rPr lang="ru-RU" dirty="0" smtClean="0"/>
              <a:t>(по </a:t>
            </a:r>
            <a:r>
              <a:rPr lang="ru-RU" dirty="0" err="1" smtClean="0"/>
              <a:t>Х.Кюизенеру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00" y="1129665"/>
            <a:ext cx="3520440" cy="264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2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ГБДОУ д/с № 37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Педагогические идеи</a:t>
            </a:r>
            <a:r>
              <a:rPr lang="ru-RU" dirty="0" smtClean="0"/>
              <a:t>                   в реализации ценностных приоритетов нравственно-патриотического воспитания у дошкольников в современной образовательной среде.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25" y="1135548"/>
            <a:ext cx="2683577" cy="179053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330" y="1509712"/>
            <a:ext cx="3760470" cy="25090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410" y="3308033"/>
            <a:ext cx="3547110" cy="236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4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r>
              <a:rPr lang="ru-RU" b="1" dirty="0" smtClean="0">
                <a:solidFill>
                  <a:schemeClr val="accent5"/>
                </a:solidFill>
              </a:rPr>
              <a:t> </a:t>
            </a:r>
            <a:r>
              <a:rPr lang="ru-RU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                  инновационной деятельности</a:t>
            </a:r>
            <a:endParaRPr lang="ru-RU" sz="32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16480"/>
            <a:ext cx="8596668" cy="3724882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Обеспечено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педагогами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механизма инновационной деятельности.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формы сетевого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 гостевой обмен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опытом работы  в  системе сетевого сообщества образования в цифровом формате и через организацию  методических мероприятий.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банк данных (методическое сопровождение, критерии, включенности в инновационную деятельность, практические материалы)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7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90144"/>
            <a:ext cx="8359602" cy="8351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Перспективы дальнейшего развития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7620" y="1756198"/>
            <a:ext cx="4764025" cy="3179359"/>
          </a:xfrm>
        </p:spPr>
        <p:txBody>
          <a:bodyPr>
            <a:normAutofit lnSpcReduction="10000"/>
          </a:bodyPr>
          <a:lstStyle/>
          <a:p>
            <a:pPr>
              <a:buFont typeface="Times New Roman" panose="02020603050405020304" pitchFamily="18" charset="0"/>
              <a:buChar char="►"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Оптимизация механизма создания методической разработки                               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«Корреляция сформированности инновационной культуры и уровня развития профессиональных компетенций педагога ДОУ» 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3006" y="1665971"/>
            <a:ext cx="4197096" cy="4066258"/>
          </a:xfrm>
        </p:spPr>
        <p:txBody>
          <a:bodyPr>
            <a:normAutofit lnSpcReduction="10000"/>
          </a:bodyPr>
          <a:lstStyle/>
          <a:p>
            <a:pPr lvl="0" defTabSz="914400">
              <a:spcBef>
                <a:spcPts val="0"/>
              </a:spcBef>
              <a:buFont typeface="Times New Roman" panose="02020603050405020304" pitchFamily="18" charset="0"/>
              <a:buChar char="►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Пополнение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систематизация банка  по обмену продуктами инновационной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215446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07975"/>
            <a:ext cx="5335588" cy="60642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ФОРМИРОВАНИЯ ГОТОВНОСТИ ПЕДАГОГОВ </a:t>
            </a:r>
            <a:r>
              <a:rPr lang="ru-RU" sz="1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РЕАЛИЗАЦИИ  </a:t>
            </a:r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ДЕЯТЕЛЬНОСТИ</a:t>
            </a: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329034" y="2276805"/>
            <a:ext cx="2095883" cy="1574055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МОТИВАЦИОННЫЙ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2996782" y="1607249"/>
            <a:ext cx="2299613" cy="1339112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КОГНИТИВНЫЙ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3185237" y="4382796"/>
            <a:ext cx="2111158" cy="1994254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60289" y="4850957"/>
            <a:ext cx="2105407" cy="1853238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720041363"/>
              </p:ext>
            </p:extLst>
          </p:nvPr>
        </p:nvGraphicFramePr>
        <p:xfrm>
          <a:off x="6364224" y="566076"/>
          <a:ext cx="4572000" cy="2945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 flipH="1">
            <a:off x="1572720" y="1151906"/>
            <a:ext cx="1137605" cy="11248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710324" y="1233650"/>
            <a:ext cx="960819" cy="636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95698" y="1142592"/>
            <a:ext cx="704664" cy="3595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188919" y="1141352"/>
            <a:ext cx="522456" cy="4081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47997489"/>
              </p:ext>
            </p:extLst>
          </p:nvPr>
        </p:nvGraphicFramePr>
        <p:xfrm>
          <a:off x="6327648" y="3691266"/>
          <a:ext cx="4590288" cy="2804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524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7334" y="838200"/>
            <a:ext cx="3854528" cy="19388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     в форме            гостевого обмена</a:t>
            </a:r>
            <a:endParaRPr lang="ru-RU" sz="3200" dirty="0"/>
          </a:p>
        </p:txBody>
      </p:sp>
      <p:sp>
        <p:nvSpPr>
          <p:cNvPr id="16" name="Объект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Текст 1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Категория кадров:                       психолог,                             музыкальный работник, воспитатель,                                    старший воспитатель</a:t>
            </a:r>
            <a:endParaRPr lang="ru-RU" sz="1800" dirty="0"/>
          </a:p>
        </p:txBody>
      </p:sp>
      <p:pic>
        <p:nvPicPr>
          <p:cNvPr id="2050" name="Picture 2" descr="C:\Documents and Settings\GBDOU40\Мои документы\Downloads\FullSizeRen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905" y="518160"/>
            <a:ext cx="4656455" cy="550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91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76" y="536448"/>
            <a:ext cx="8505906" cy="368808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ГБДОУ д/с № 44</a:t>
            </a:r>
            <a:endParaRPr lang="ru-RU" sz="1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8368" y="1371600"/>
            <a:ext cx="4203001" cy="4669761"/>
          </a:xfrm>
        </p:spPr>
        <p:txBody>
          <a:bodyPr/>
          <a:lstStyle/>
          <a:p>
            <a:r>
              <a:rPr lang="ru-RU" b="1" dirty="0"/>
              <a:t>«Час психолога»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Практический </a:t>
            </a:r>
            <a:r>
              <a:rPr lang="ru-RU" dirty="0"/>
              <a:t>семинар по взаимодействию с родителями </a:t>
            </a:r>
            <a:r>
              <a:rPr lang="ru-RU" b="1" dirty="0"/>
              <a:t>«На одном языке»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Подготовка педагогов к формированию качественного контакта с родителями </a:t>
            </a:r>
            <a:r>
              <a:rPr lang="ru-RU" dirty="0" smtClean="0"/>
              <a:t>воспитанников </a:t>
            </a:r>
          </a:p>
          <a:p>
            <a:pPr marL="0" indent="0">
              <a:buNone/>
            </a:pPr>
            <a:r>
              <a:rPr lang="ru-RU" dirty="0" smtClean="0"/>
              <a:t>Подготовлен по  запросу воспитателей 5 детских садов</a:t>
            </a:r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71506" y="1192036"/>
            <a:ext cx="2317951" cy="3087355"/>
          </a:xfrm>
          <a:prstGeom prst="rect">
            <a:avLst/>
          </a:prstGeom>
        </p:spPr>
      </p:pic>
      <p:pic>
        <p:nvPicPr>
          <p:cNvPr id="6" name="Рисунок 5" descr="C:\Users\user\Desktop\ИД+ММО СЕТЬ\Сеть ММО 6\Сеть-18\К фильму в 55 сад\FCFDFCB4-46B2-449B-8A71-3449FD90AEEC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8831" y="1005423"/>
            <a:ext cx="2653284" cy="2084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9594" y="3845023"/>
            <a:ext cx="3317146" cy="2491827"/>
          </a:xfrm>
          <a:prstGeom prst="rect">
            <a:avLst/>
          </a:prstGeom>
        </p:spPr>
      </p:pic>
      <p:pic>
        <p:nvPicPr>
          <p:cNvPr id="8" name="Рисунок 7" descr="https://ngmsys.com/images/2017/01/04/teamwork-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" y="184405"/>
            <a:ext cx="987551" cy="720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366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992" y="609600"/>
            <a:ext cx="8195010" cy="377952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ГБДОУ д/с № 44</a:t>
            </a:r>
            <a:endParaRPr lang="ru-RU" sz="16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0897" y="1414272"/>
            <a:ext cx="3611880" cy="4437887"/>
          </a:xfrm>
        </p:spPr>
        <p:txBody>
          <a:bodyPr/>
          <a:lstStyle/>
          <a:p>
            <a:r>
              <a:rPr lang="ru-RU" b="1" dirty="0"/>
              <a:t>«Час психолога»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Серия практических семинаров для руководителей, специалистов и педагогов </a:t>
            </a:r>
            <a:r>
              <a:rPr lang="ru-RU" dirty="0" smtClean="0"/>
              <a:t>сети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«Фасилитация как способ совершенствования педагогической деятельности»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Работа с </a:t>
            </a:r>
            <a:r>
              <a:rPr lang="ru-RU" dirty="0" smtClean="0"/>
              <a:t>различными группами </a:t>
            </a:r>
            <a:r>
              <a:rPr lang="ru-RU" dirty="0"/>
              <a:t>в детском </a:t>
            </a:r>
            <a:r>
              <a:rPr lang="ru-RU" dirty="0" smtClean="0"/>
              <a:t>саду </a:t>
            </a:r>
          </a:p>
          <a:p>
            <a:pPr marL="0" indent="0">
              <a:buNone/>
            </a:pPr>
            <a:r>
              <a:rPr lang="ru-RU" dirty="0" smtClean="0"/>
              <a:t>«Дорога </a:t>
            </a:r>
            <a:r>
              <a:rPr lang="ru-RU" dirty="0"/>
              <a:t>от хаоса к </a:t>
            </a:r>
            <a:r>
              <a:rPr lang="ru-RU" dirty="0" smtClean="0"/>
              <a:t>результату»    </a:t>
            </a:r>
            <a:endParaRPr lang="ru-RU" dirty="0"/>
          </a:p>
          <a:p>
            <a:endParaRPr lang="ru-RU" dirty="0"/>
          </a:p>
        </p:txBody>
      </p:sp>
      <p:pic>
        <p:nvPicPr>
          <p:cNvPr id="5" name="Объект 4" descr="D:\Татьяна\Образовательный процесс 2019-2020\Сеть 19-20\Фасилитация 21.01.20\Фотографии\22-01-2020_14-11-21\IMG-20200121-WA0020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77" y="1243423"/>
            <a:ext cx="2596896" cy="2871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Татьяна\Образовательный процесс 2019-2020\Сеть 19-20\Фасилитация 21.01.20\Фотографии\22-01-2020_14-11-21\P10101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322" y="987552"/>
            <a:ext cx="3259328" cy="2380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Татьяна\Образовательный процесс 2019-2020\Сеть 19-20\Фасилитация 21.01.20\Фотографии\22-01-2020_14-11-21\IMG-20200121-WA00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537" y="4370671"/>
            <a:ext cx="1986097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D:\Татьяна\Образовательный процесс 2019-2020\Сеть 19-20\Фасилитация 21.01.20\Фотографии\22-01-2020_14-11-21\IMG-20200121-WA001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433" y="3896472"/>
            <a:ext cx="1951102" cy="2084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ngmsys.com/images/2017/01/04/teamwork-1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6" y="182880"/>
            <a:ext cx="969263" cy="804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291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359602" cy="60655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ГБДОУ № 44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3193" y="1444752"/>
            <a:ext cx="4032503" cy="4709160"/>
          </a:xfrm>
        </p:spPr>
        <p:txBody>
          <a:bodyPr>
            <a:normAutofit/>
          </a:bodyPr>
          <a:lstStyle/>
          <a:p>
            <a:r>
              <a:rPr lang="ru-RU" b="1" dirty="0"/>
              <a:t>«</a:t>
            </a:r>
            <a:r>
              <a:rPr lang="en-US" b="1" dirty="0"/>
              <a:t>STEM</a:t>
            </a:r>
            <a:r>
              <a:rPr lang="ru-RU" b="1" dirty="0"/>
              <a:t>-образование»</a:t>
            </a:r>
            <a:endParaRPr lang="ru-RU" dirty="0"/>
          </a:p>
          <a:p>
            <a:r>
              <a:rPr lang="ru-RU" b="1" dirty="0"/>
              <a:t>Разработана Программа по внедрению образовательного модуля «Робототехника» (для детей 4-7 лет)</a:t>
            </a:r>
            <a:r>
              <a:rPr lang="ru-RU" dirty="0"/>
              <a:t>, реализация которой расширяет возможности каждого ребенка для погружения его в мир конструирования и техники с помощью использования лого робота </a:t>
            </a:r>
            <a:r>
              <a:rPr lang="ru-RU" dirty="0" smtClean="0"/>
              <a:t>«</a:t>
            </a:r>
            <a:r>
              <a:rPr lang="ru-RU" dirty="0" err="1"/>
              <a:t>Bee-Bo</a:t>
            </a:r>
            <a:r>
              <a:rPr lang="en-US" dirty="0"/>
              <a:t>t</a:t>
            </a:r>
            <a:r>
              <a:rPr lang="ru-RU" dirty="0"/>
              <a:t>» (Умная Пчела), что способствует формированию прединженерного мышления детей дошкольного </a:t>
            </a:r>
            <a:r>
              <a:rPr lang="ru-RU" dirty="0" smtClean="0"/>
              <a:t>возраста</a:t>
            </a:r>
            <a:endParaRPr lang="ru-RU" dirty="0"/>
          </a:p>
          <a:p>
            <a:endParaRPr lang="ru-RU" dirty="0"/>
          </a:p>
        </p:txBody>
      </p:sp>
      <p:pic>
        <p:nvPicPr>
          <p:cNvPr id="6" name="drawingObject1"/>
          <p:cNvPicPr>
            <a:picLocks noGrp="1"/>
          </p:cNvPicPr>
          <p:nvPr>
            <p:ph sz="half" idx="2"/>
          </p:nvPr>
        </p:nvPicPr>
        <p:blipFill>
          <a:blip r:embed="rId2"/>
          <a:stretch/>
        </p:blipFill>
        <p:spPr>
          <a:xfrm>
            <a:off x="4557900" y="1334583"/>
            <a:ext cx="2432304" cy="1664208"/>
          </a:xfrm>
          <a:prstGeom prst="rect">
            <a:avLst/>
          </a:prstGeom>
          <a:noFill/>
        </p:spPr>
      </p:pic>
      <p:pic>
        <p:nvPicPr>
          <p:cNvPr id="7" name="Рисунок 6" descr="C:\Users\user\Desktop\ИД+ММО СЕТЬ\Фото дети - программирование\IMG-20210601-WA00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484" y="2567811"/>
            <a:ext cx="3465576" cy="301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ngmsys.com/images/2017/01/04/teamwork-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3" y="165744"/>
            <a:ext cx="914400" cy="747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46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445008"/>
            <a:ext cx="8313882" cy="45110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ГБДОУ д/с № </a:t>
            </a:r>
            <a:r>
              <a:rPr lang="ru-RU" sz="1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2166084"/>
          </a:xfrm>
        </p:spPr>
        <p:txBody>
          <a:bodyPr/>
          <a:lstStyle/>
          <a:p>
            <a:r>
              <a:rPr lang="ru-RU" b="1" dirty="0" smtClean="0"/>
              <a:t>Авторские приемы и находки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b="1" dirty="0" smtClean="0"/>
              <a:t>Музыкальная </a:t>
            </a:r>
            <a:r>
              <a:rPr lang="ru-RU" b="1" dirty="0"/>
              <a:t>гостиная </a:t>
            </a:r>
            <a:r>
              <a:rPr lang="ru-RU" dirty="0"/>
              <a:t>«Иван Сусанин», Глинка (Слушание музыки. </a:t>
            </a:r>
            <a:r>
              <a:rPr lang="ru-RU" dirty="0" smtClean="0"/>
              <a:t>Как </a:t>
            </a:r>
            <a:r>
              <a:rPr lang="ru-RU" dirty="0"/>
              <a:t>это сделать доступно и </a:t>
            </a:r>
            <a:r>
              <a:rPr lang="ru-RU" dirty="0" smtClean="0"/>
              <a:t>интересно)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754" y="1299990"/>
            <a:ext cx="3470313" cy="228049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969" y="3811837"/>
            <a:ext cx="4145272" cy="233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0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264" y="609600"/>
            <a:ext cx="8304738" cy="37795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ГБДОУ д/с № </a:t>
            </a:r>
            <a:r>
              <a:rPr lang="ru-RU" sz="1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err="1"/>
              <a:t>Квест</a:t>
            </a:r>
            <a:r>
              <a:rPr lang="ru-RU" dirty="0"/>
              <a:t> «Путешествие по реке времени» (в рамках программы «Нравственно-патриотическое воспитание детей»)</a:t>
            </a:r>
          </a:p>
          <a:p>
            <a:pPr marL="0" indent="0">
              <a:buNone/>
            </a:pPr>
            <a:r>
              <a:rPr lang="ru-RU" dirty="0"/>
              <a:t>«Путешествие по реке времени»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686" y="1554661"/>
            <a:ext cx="2833299" cy="212497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704" y="2974555"/>
            <a:ext cx="2732184" cy="20491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81" y="3760721"/>
            <a:ext cx="1747194" cy="23295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515" y="4857158"/>
            <a:ext cx="1424109" cy="189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36" y="609600"/>
            <a:ext cx="8414466" cy="37795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ГБДОУ д/с № </a:t>
            </a:r>
            <a:r>
              <a:rPr lang="ru-RU" sz="1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Творческая </a:t>
            </a:r>
            <a:r>
              <a:rPr lang="ru-RU" b="1" dirty="0"/>
              <a:t>мастерская </a:t>
            </a:r>
            <a:r>
              <a:rPr lang="ru-RU" dirty="0"/>
              <a:t>«Золотая осень в </a:t>
            </a:r>
            <a:r>
              <a:rPr lang="ru-RU" dirty="0" smtClean="0"/>
              <a:t>искусстве». </a:t>
            </a:r>
          </a:p>
          <a:p>
            <a:r>
              <a:rPr lang="ru-RU" dirty="0" smtClean="0"/>
              <a:t> Целостный подход для более яркого проявления детского творчества на основе гармоничного сочетания элементов разных видов искусств.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384" y="1127442"/>
            <a:ext cx="3396095" cy="2153359"/>
          </a:xfrm>
        </p:spPr>
      </p:pic>
      <p:pic>
        <p:nvPicPr>
          <p:cNvPr id="1026" name="Picture 2" descr="C:\Documents and Settings\GBDOU40\Рабочий стол\thumbnail_IMG_34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124" y="3565843"/>
            <a:ext cx="3414076" cy="256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30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1350</TotalTime>
  <Words>538</Words>
  <Application>Microsoft Office PowerPoint</Application>
  <PresentationFormat>Произвольный</PresentationFormat>
  <Paragraphs>72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Презентация PowerPoint</vt:lpstr>
      <vt:lpstr>КРИТЕРИИ ФОРМИРОВАНИЯ ГОТОВНОСТИ ПЕДАГОГОВ К РЕАЛИЗАЦИИ  ИННОВАЦИОННОЙ ДЕЯТЕЛЬНОСТИ</vt:lpstr>
      <vt:lpstr>Сетевое взаимодействие      в форме            гостевого обмена</vt:lpstr>
      <vt:lpstr>МЕРОПРИЯТИЯ В ГБДОУ д/с № 44</vt:lpstr>
      <vt:lpstr>МЕРОПРИЯТИЯ В ГБДОУ д/с № 44</vt:lpstr>
      <vt:lpstr>ГБДОУ № 44</vt:lpstr>
      <vt:lpstr>МЕРОПРИЯТИЯ В ГБДОУ д/с № 43</vt:lpstr>
      <vt:lpstr>МЕРОПРИЯТИЯ В ГБДОУ д/с № 43</vt:lpstr>
      <vt:lpstr>МЕРОПРИЯТИЯ В ГБДОУ д/с № 40</vt:lpstr>
      <vt:lpstr>МЕРОПРИЯТИЯ В ГБДОУ д/с № 40</vt:lpstr>
      <vt:lpstr>МЕРОПРИЯТИЯ В ГБДОУ д/с № 37</vt:lpstr>
      <vt:lpstr>МЕРОПРИЯТИЯ В ГБДОУ д/с № 37</vt:lpstr>
      <vt:lpstr>Эффективность реализации                   инновационной деятельности</vt:lpstr>
      <vt:lpstr>Перспективы дальнейшего развития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 программы развития</dc:title>
  <dc:creator>Елена Курцева</dc:creator>
  <cp:lastModifiedBy>user</cp:lastModifiedBy>
  <cp:revision>118</cp:revision>
  <dcterms:created xsi:type="dcterms:W3CDTF">2018-12-04T15:11:14Z</dcterms:created>
  <dcterms:modified xsi:type="dcterms:W3CDTF">2022-05-24T06:42:24Z</dcterms:modified>
</cp:coreProperties>
</file>